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76" r:id="rId3"/>
    <p:sldId id="277" r:id="rId4"/>
    <p:sldId id="278" r:id="rId5"/>
    <p:sldId id="279" r:id="rId6"/>
  </p:sldIdLst>
  <p:sldSz cx="6858000" cy="9144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2292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>
          <a:xfrm>
            <a:off x="6198366" y="8741652"/>
            <a:ext cx="537659" cy="486833"/>
          </a:xfrm>
          <a:prstGeom prst="rect">
            <a:avLst/>
          </a:prstGeom>
        </p:spPr>
        <p:txBody>
          <a:bodyPr/>
          <a:lstStyle/>
          <a:p>
            <a:fld id="{C6C06C36-5FF8-4497-944C-1F56C7EA9FD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-82273" y="35"/>
            <a:ext cx="6940273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489" y="520154"/>
            <a:ext cx="1836000" cy="7169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6" y="309711"/>
            <a:ext cx="1253985" cy="1137813"/>
          </a:xfrm>
          <a:prstGeom prst="rect">
            <a:avLst/>
          </a:prstGeom>
        </p:spPr>
      </p:pic>
      <p:sp>
        <p:nvSpPr>
          <p:cNvPr id="19" name="Cinta perforada 18"/>
          <p:cNvSpPr/>
          <p:nvPr/>
        </p:nvSpPr>
        <p:spPr>
          <a:xfrm rot="19426563">
            <a:off x="1189592" y="1706922"/>
            <a:ext cx="4524666" cy="5884535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942"/>
              <a:gd name="connsiteY0" fmla="*/ 0 h 20075"/>
              <a:gd name="connsiteX1" fmla="*/ 3442 w 10942"/>
              <a:gd name="connsiteY1" fmla="*/ 12075 h 20075"/>
              <a:gd name="connsiteX2" fmla="*/ 5942 w 10942"/>
              <a:gd name="connsiteY2" fmla="*/ 11075 h 20075"/>
              <a:gd name="connsiteX3" fmla="*/ 8442 w 10942"/>
              <a:gd name="connsiteY3" fmla="*/ 10075 h 20075"/>
              <a:gd name="connsiteX4" fmla="*/ 10942 w 10942"/>
              <a:gd name="connsiteY4" fmla="*/ 11075 h 20075"/>
              <a:gd name="connsiteX5" fmla="*/ 10942 w 10942"/>
              <a:gd name="connsiteY5" fmla="*/ 19075 h 20075"/>
              <a:gd name="connsiteX6" fmla="*/ 8442 w 10942"/>
              <a:gd name="connsiteY6" fmla="*/ 18075 h 20075"/>
              <a:gd name="connsiteX7" fmla="*/ 5942 w 10942"/>
              <a:gd name="connsiteY7" fmla="*/ 19075 h 20075"/>
              <a:gd name="connsiteX8" fmla="*/ 3442 w 10942"/>
              <a:gd name="connsiteY8" fmla="*/ 20075 h 20075"/>
              <a:gd name="connsiteX9" fmla="*/ 942 w 10942"/>
              <a:gd name="connsiteY9" fmla="*/ 19075 h 20075"/>
              <a:gd name="connsiteX10" fmla="*/ 0 w 10942"/>
              <a:gd name="connsiteY10" fmla="*/ 0 h 20075"/>
              <a:gd name="connsiteX0" fmla="*/ 0 w 10942"/>
              <a:gd name="connsiteY0" fmla="*/ 0 h 28978"/>
              <a:gd name="connsiteX1" fmla="*/ 3442 w 10942"/>
              <a:gd name="connsiteY1" fmla="*/ 12075 h 28978"/>
              <a:gd name="connsiteX2" fmla="*/ 5942 w 10942"/>
              <a:gd name="connsiteY2" fmla="*/ 11075 h 28978"/>
              <a:gd name="connsiteX3" fmla="*/ 8442 w 10942"/>
              <a:gd name="connsiteY3" fmla="*/ 10075 h 28978"/>
              <a:gd name="connsiteX4" fmla="*/ 10942 w 10942"/>
              <a:gd name="connsiteY4" fmla="*/ 11075 h 28978"/>
              <a:gd name="connsiteX5" fmla="*/ 7894 w 10942"/>
              <a:gd name="connsiteY5" fmla="*/ 28978 h 28978"/>
              <a:gd name="connsiteX6" fmla="*/ 8442 w 10942"/>
              <a:gd name="connsiteY6" fmla="*/ 18075 h 28978"/>
              <a:gd name="connsiteX7" fmla="*/ 5942 w 10942"/>
              <a:gd name="connsiteY7" fmla="*/ 19075 h 28978"/>
              <a:gd name="connsiteX8" fmla="*/ 3442 w 10942"/>
              <a:gd name="connsiteY8" fmla="*/ 20075 h 28978"/>
              <a:gd name="connsiteX9" fmla="*/ 942 w 10942"/>
              <a:gd name="connsiteY9" fmla="*/ 19075 h 28978"/>
              <a:gd name="connsiteX10" fmla="*/ 0 w 10942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189 w 11189"/>
              <a:gd name="connsiteY7" fmla="*/ 19075 h 28978"/>
              <a:gd name="connsiteX8" fmla="*/ 3689 w 11189"/>
              <a:gd name="connsiteY8" fmla="*/ 20075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189 w 11189"/>
              <a:gd name="connsiteY7" fmla="*/ 19075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189 w 11189"/>
              <a:gd name="connsiteY7" fmla="*/ 19075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385 w 11189"/>
              <a:gd name="connsiteY7" fmla="*/ 20466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006 w 11189"/>
              <a:gd name="connsiteY6" fmla="*/ 24832 h 28978"/>
              <a:gd name="connsiteX7" fmla="*/ 6385 w 11189"/>
              <a:gd name="connsiteY7" fmla="*/ 20466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006 w 11189"/>
              <a:gd name="connsiteY6" fmla="*/ 24832 h 28978"/>
              <a:gd name="connsiteX7" fmla="*/ 6387 w 11189"/>
              <a:gd name="connsiteY7" fmla="*/ 20834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1550 w 11189"/>
              <a:gd name="connsiteY1" fmla="*/ 8287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006 w 11189"/>
              <a:gd name="connsiteY6" fmla="*/ 24832 h 28978"/>
              <a:gd name="connsiteX7" fmla="*/ 6387 w 11189"/>
              <a:gd name="connsiteY7" fmla="*/ 20834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8690"/>
              <a:gd name="connsiteY0" fmla="*/ 0 h 28978"/>
              <a:gd name="connsiteX1" fmla="*/ 1550 w 8690"/>
              <a:gd name="connsiteY1" fmla="*/ 8287 h 28978"/>
              <a:gd name="connsiteX2" fmla="*/ 6189 w 8690"/>
              <a:gd name="connsiteY2" fmla="*/ 11075 h 28978"/>
              <a:gd name="connsiteX3" fmla="*/ 8689 w 8690"/>
              <a:gd name="connsiteY3" fmla="*/ 10075 h 28978"/>
              <a:gd name="connsiteX4" fmla="*/ 5889 w 8690"/>
              <a:gd name="connsiteY4" fmla="*/ 17605 h 28978"/>
              <a:gd name="connsiteX5" fmla="*/ 8141 w 8690"/>
              <a:gd name="connsiteY5" fmla="*/ 28978 h 28978"/>
              <a:gd name="connsiteX6" fmla="*/ 8006 w 8690"/>
              <a:gd name="connsiteY6" fmla="*/ 24832 h 28978"/>
              <a:gd name="connsiteX7" fmla="*/ 6387 w 8690"/>
              <a:gd name="connsiteY7" fmla="*/ 20834 h 28978"/>
              <a:gd name="connsiteX8" fmla="*/ 1942 w 8690"/>
              <a:gd name="connsiteY8" fmla="*/ 19069 h 28978"/>
              <a:gd name="connsiteX9" fmla="*/ 0 w 8690"/>
              <a:gd name="connsiteY9" fmla="*/ 13890 h 28978"/>
              <a:gd name="connsiteX10" fmla="*/ 247 w 8690"/>
              <a:gd name="connsiteY10" fmla="*/ 0 h 28978"/>
              <a:gd name="connsiteX0" fmla="*/ 284 w 10142"/>
              <a:gd name="connsiteY0" fmla="*/ 0 h 10000"/>
              <a:gd name="connsiteX1" fmla="*/ 1784 w 10142"/>
              <a:gd name="connsiteY1" fmla="*/ 2860 h 10000"/>
              <a:gd name="connsiteX2" fmla="*/ 7122 w 10142"/>
              <a:gd name="connsiteY2" fmla="*/ 3822 h 10000"/>
              <a:gd name="connsiteX3" fmla="*/ 9999 w 10142"/>
              <a:gd name="connsiteY3" fmla="*/ 3477 h 10000"/>
              <a:gd name="connsiteX4" fmla="*/ 9739 w 10142"/>
              <a:gd name="connsiteY4" fmla="*/ 5195 h 10000"/>
              <a:gd name="connsiteX5" fmla="*/ 9368 w 10142"/>
              <a:gd name="connsiteY5" fmla="*/ 10000 h 10000"/>
              <a:gd name="connsiteX6" fmla="*/ 9213 w 10142"/>
              <a:gd name="connsiteY6" fmla="*/ 8569 h 10000"/>
              <a:gd name="connsiteX7" fmla="*/ 7350 w 10142"/>
              <a:gd name="connsiteY7" fmla="*/ 7190 h 10000"/>
              <a:gd name="connsiteX8" fmla="*/ 2235 w 10142"/>
              <a:gd name="connsiteY8" fmla="*/ 6581 h 10000"/>
              <a:gd name="connsiteX9" fmla="*/ 0 w 10142"/>
              <a:gd name="connsiteY9" fmla="*/ 4793 h 10000"/>
              <a:gd name="connsiteX10" fmla="*/ 284 w 10142"/>
              <a:gd name="connsiteY10" fmla="*/ 0 h 10000"/>
              <a:gd name="connsiteX0" fmla="*/ 284 w 9739"/>
              <a:gd name="connsiteY0" fmla="*/ 0 h 10000"/>
              <a:gd name="connsiteX1" fmla="*/ 1784 w 9739"/>
              <a:gd name="connsiteY1" fmla="*/ 2860 h 10000"/>
              <a:gd name="connsiteX2" fmla="*/ 7122 w 9739"/>
              <a:gd name="connsiteY2" fmla="*/ 3822 h 10000"/>
              <a:gd name="connsiteX3" fmla="*/ 9082 w 9739"/>
              <a:gd name="connsiteY3" fmla="*/ 3592 h 10000"/>
              <a:gd name="connsiteX4" fmla="*/ 9739 w 9739"/>
              <a:gd name="connsiteY4" fmla="*/ 5195 h 10000"/>
              <a:gd name="connsiteX5" fmla="*/ 9368 w 9739"/>
              <a:gd name="connsiteY5" fmla="*/ 10000 h 10000"/>
              <a:gd name="connsiteX6" fmla="*/ 9213 w 9739"/>
              <a:gd name="connsiteY6" fmla="*/ 8569 h 10000"/>
              <a:gd name="connsiteX7" fmla="*/ 7350 w 9739"/>
              <a:gd name="connsiteY7" fmla="*/ 7190 h 10000"/>
              <a:gd name="connsiteX8" fmla="*/ 2235 w 9739"/>
              <a:gd name="connsiteY8" fmla="*/ 6581 h 10000"/>
              <a:gd name="connsiteX9" fmla="*/ 0 w 9739"/>
              <a:gd name="connsiteY9" fmla="*/ 4793 h 10000"/>
              <a:gd name="connsiteX10" fmla="*/ 284 w 9739"/>
              <a:gd name="connsiteY10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7313 w 10000"/>
              <a:gd name="connsiteY2" fmla="*/ 3822 h 10000"/>
              <a:gd name="connsiteX3" fmla="*/ 9325 w 10000"/>
              <a:gd name="connsiteY3" fmla="*/ 3592 h 10000"/>
              <a:gd name="connsiteX4" fmla="*/ 10000 w 10000"/>
              <a:gd name="connsiteY4" fmla="*/ 5195 h 10000"/>
              <a:gd name="connsiteX5" fmla="*/ 9619 w 10000"/>
              <a:gd name="connsiteY5" fmla="*/ 10000 h 10000"/>
              <a:gd name="connsiteX6" fmla="*/ 9460 w 10000"/>
              <a:gd name="connsiteY6" fmla="*/ 8569 h 10000"/>
              <a:gd name="connsiteX7" fmla="*/ 7547 w 10000"/>
              <a:gd name="connsiteY7" fmla="*/ 7190 h 10000"/>
              <a:gd name="connsiteX8" fmla="*/ 2295 w 10000"/>
              <a:gd name="connsiteY8" fmla="*/ 6581 h 10000"/>
              <a:gd name="connsiteX9" fmla="*/ 0 w 10000"/>
              <a:gd name="connsiteY9" fmla="*/ 4793 h 10000"/>
              <a:gd name="connsiteX10" fmla="*/ 292 w 10000"/>
              <a:gd name="connsiteY10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7313 w 10000"/>
              <a:gd name="connsiteY2" fmla="*/ 3822 h 10000"/>
              <a:gd name="connsiteX3" fmla="*/ 9325 w 10000"/>
              <a:gd name="connsiteY3" fmla="*/ 3592 h 10000"/>
              <a:gd name="connsiteX4" fmla="*/ 10000 w 10000"/>
              <a:gd name="connsiteY4" fmla="*/ 5195 h 10000"/>
              <a:gd name="connsiteX5" fmla="*/ 9619 w 10000"/>
              <a:gd name="connsiteY5" fmla="*/ 10000 h 10000"/>
              <a:gd name="connsiteX6" fmla="*/ 9460 w 10000"/>
              <a:gd name="connsiteY6" fmla="*/ 8569 h 10000"/>
              <a:gd name="connsiteX7" fmla="*/ 7547 w 10000"/>
              <a:gd name="connsiteY7" fmla="*/ 7190 h 10000"/>
              <a:gd name="connsiteX8" fmla="*/ 2295 w 10000"/>
              <a:gd name="connsiteY8" fmla="*/ 6581 h 10000"/>
              <a:gd name="connsiteX9" fmla="*/ 0 w 10000"/>
              <a:gd name="connsiteY9" fmla="*/ 4793 h 10000"/>
              <a:gd name="connsiteX10" fmla="*/ 292 w 10000"/>
              <a:gd name="connsiteY10" fmla="*/ 0 h 10000"/>
              <a:gd name="connsiteX0" fmla="*/ 292 w 10010"/>
              <a:gd name="connsiteY0" fmla="*/ 0 h 10000"/>
              <a:gd name="connsiteX1" fmla="*/ 1407 w 10010"/>
              <a:gd name="connsiteY1" fmla="*/ 1859 h 10000"/>
              <a:gd name="connsiteX2" fmla="*/ 5058 w 10010"/>
              <a:gd name="connsiteY2" fmla="*/ 2736 h 10000"/>
              <a:gd name="connsiteX3" fmla="*/ 9325 w 10010"/>
              <a:gd name="connsiteY3" fmla="*/ 3592 h 10000"/>
              <a:gd name="connsiteX4" fmla="*/ 10000 w 10010"/>
              <a:gd name="connsiteY4" fmla="*/ 5195 h 10000"/>
              <a:gd name="connsiteX5" fmla="*/ 9619 w 10010"/>
              <a:gd name="connsiteY5" fmla="*/ 10000 h 10000"/>
              <a:gd name="connsiteX6" fmla="*/ 9460 w 10010"/>
              <a:gd name="connsiteY6" fmla="*/ 8569 h 10000"/>
              <a:gd name="connsiteX7" fmla="*/ 7547 w 10010"/>
              <a:gd name="connsiteY7" fmla="*/ 7190 h 10000"/>
              <a:gd name="connsiteX8" fmla="*/ 2295 w 10010"/>
              <a:gd name="connsiteY8" fmla="*/ 6581 h 10000"/>
              <a:gd name="connsiteX9" fmla="*/ 0 w 10010"/>
              <a:gd name="connsiteY9" fmla="*/ 4793 h 10000"/>
              <a:gd name="connsiteX10" fmla="*/ 292 w 10010"/>
              <a:gd name="connsiteY10" fmla="*/ 0 h 10000"/>
              <a:gd name="connsiteX0" fmla="*/ 292 w 10019"/>
              <a:gd name="connsiteY0" fmla="*/ 0 h 10000"/>
              <a:gd name="connsiteX1" fmla="*/ 1407 w 10019"/>
              <a:gd name="connsiteY1" fmla="*/ 1859 h 10000"/>
              <a:gd name="connsiteX2" fmla="*/ 4749 w 10019"/>
              <a:gd name="connsiteY2" fmla="*/ 2683 h 10000"/>
              <a:gd name="connsiteX3" fmla="*/ 9325 w 10019"/>
              <a:gd name="connsiteY3" fmla="*/ 3592 h 10000"/>
              <a:gd name="connsiteX4" fmla="*/ 10000 w 10019"/>
              <a:gd name="connsiteY4" fmla="*/ 5195 h 10000"/>
              <a:gd name="connsiteX5" fmla="*/ 9619 w 10019"/>
              <a:gd name="connsiteY5" fmla="*/ 10000 h 10000"/>
              <a:gd name="connsiteX6" fmla="*/ 9460 w 10019"/>
              <a:gd name="connsiteY6" fmla="*/ 8569 h 10000"/>
              <a:gd name="connsiteX7" fmla="*/ 7547 w 10019"/>
              <a:gd name="connsiteY7" fmla="*/ 7190 h 10000"/>
              <a:gd name="connsiteX8" fmla="*/ 2295 w 10019"/>
              <a:gd name="connsiteY8" fmla="*/ 6581 h 10000"/>
              <a:gd name="connsiteX9" fmla="*/ 0 w 10019"/>
              <a:gd name="connsiteY9" fmla="*/ 4793 h 10000"/>
              <a:gd name="connsiteX10" fmla="*/ 292 w 10019"/>
              <a:gd name="connsiteY10" fmla="*/ 0 h 10000"/>
              <a:gd name="connsiteX0" fmla="*/ 292 w 10019"/>
              <a:gd name="connsiteY0" fmla="*/ 0 h 10000"/>
              <a:gd name="connsiteX1" fmla="*/ 1407 w 10019"/>
              <a:gd name="connsiteY1" fmla="*/ 1859 h 10000"/>
              <a:gd name="connsiteX2" fmla="*/ 4749 w 10019"/>
              <a:gd name="connsiteY2" fmla="*/ 2683 h 10000"/>
              <a:gd name="connsiteX3" fmla="*/ 9325 w 10019"/>
              <a:gd name="connsiteY3" fmla="*/ 3592 h 10000"/>
              <a:gd name="connsiteX4" fmla="*/ 10000 w 10019"/>
              <a:gd name="connsiteY4" fmla="*/ 5195 h 10000"/>
              <a:gd name="connsiteX5" fmla="*/ 9619 w 10019"/>
              <a:gd name="connsiteY5" fmla="*/ 10000 h 10000"/>
              <a:gd name="connsiteX6" fmla="*/ 9460 w 10019"/>
              <a:gd name="connsiteY6" fmla="*/ 8569 h 10000"/>
              <a:gd name="connsiteX7" fmla="*/ 7547 w 10019"/>
              <a:gd name="connsiteY7" fmla="*/ 7190 h 10000"/>
              <a:gd name="connsiteX8" fmla="*/ 2295 w 10019"/>
              <a:gd name="connsiteY8" fmla="*/ 6581 h 10000"/>
              <a:gd name="connsiteX9" fmla="*/ 0 w 10019"/>
              <a:gd name="connsiteY9" fmla="*/ 4793 h 10000"/>
              <a:gd name="connsiteX10" fmla="*/ 292 w 10019"/>
              <a:gd name="connsiteY10" fmla="*/ 0 h 10000"/>
              <a:gd name="connsiteX0" fmla="*/ 292 w 10016"/>
              <a:gd name="connsiteY0" fmla="*/ 0 h 10000"/>
              <a:gd name="connsiteX1" fmla="*/ 1407 w 10016"/>
              <a:gd name="connsiteY1" fmla="*/ 1859 h 10000"/>
              <a:gd name="connsiteX2" fmla="*/ 4844 w 10016"/>
              <a:gd name="connsiteY2" fmla="*/ 2581 h 10000"/>
              <a:gd name="connsiteX3" fmla="*/ 9325 w 10016"/>
              <a:gd name="connsiteY3" fmla="*/ 3592 h 10000"/>
              <a:gd name="connsiteX4" fmla="*/ 10000 w 10016"/>
              <a:gd name="connsiteY4" fmla="*/ 5195 h 10000"/>
              <a:gd name="connsiteX5" fmla="*/ 9619 w 10016"/>
              <a:gd name="connsiteY5" fmla="*/ 10000 h 10000"/>
              <a:gd name="connsiteX6" fmla="*/ 9460 w 10016"/>
              <a:gd name="connsiteY6" fmla="*/ 8569 h 10000"/>
              <a:gd name="connsiteX7" fmla="*/ 7547 w 10016"/>
              <a:gd name="connsiteY7" fmla="*/ 7190 h 10000"/>
              <a:gd name="connsiteX8" fmla="*/ 2295 w 10016"/>
              <a:gd name="connsiteY8" fmla="*/ 6581 h 10000"/>
              <a:gd name="connsiteX9" fmla="*/ 0 w 10016"/>
              <a:gd name="connsiteY9" fmla="*/ 4793 h 10000"/>
              <a:gd name="connsiteX10" fmla="*/ 292 w 10016"/>
              <a:gd name="connsiteY10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4844 w 10000"/>
              <a:gd name="connsiteY2" fmla="*/ 2581 h 10000"/>
              <a:gd name="connsiteX3" fmla="*/ 7536 w 10000"/>
              <a:gd name="connsiteY3" fmla="*/ 2839 h 10000"/>
              <a:gd name="connsiteX4" fmla="*/ 9325 w 10000"/>
              <a:gd name="connsiteY4" fmla="*/ 3592 h 10000"/>
              <a:gd name="connsiteX5" fmla="*/ 10000 w 10000"/>
              <a:gd name="connsiteY5" fmla="*/ 5195 h 10000"/>
              <a:gd name="connsiteX6" fmla="*/ 9619 w 10000"/>
              <a:gd name="connsiteY6" fmla="*/ 10000 h 10000"/>
              <a:gd name="connsiteX7" fmla="*/ 9460 w 10000"/>
              <a:gd name="connsiteY7" fmla="*/ 8569 h 10000"/>
              <a:gd name="connsiteX8" fmla="*/ 7547 w 10000"/>
              <a:gd name="connsiteY8" fmla="*/ 7190 h 10000"/>
              <a:gd name="connsiteX9" fmla="*/ 2295 w 10000"/>
              <a:gd name="connsiteY9" fmla="*/ 6581 h 10000"/>
              <a:gd name="connsiteX10" fmla="*/ 0 w 10000"/>
              <a:gd name="connsiteY10" fmla="*/ 4793 h 10000"/>
              <a:gd name="connsiteX11" fmla="*/ 292 w 10000"/>
              <a:gd name="connsiteY11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4844 w 10000"/>
              <a:gd name="connsiteY2" fmla="*/ 2581 h 10000"/>
              <a:gd name="connsiteX3" fmla="*/ 7536 w 10000"/>
              <a:gd name="connsiteY3" fmla="*/ 2839 h 10000"/>
              <a:gd name="connsiteX4" fmla="*/ 9325 w 10000"/>
              <a:gd name="connsiteY4" fmla="*/ 3592 h 10000"/>
              <a:gd name="connsiteX5" fmla="*/ 10000 w 10000"/>
              <a:gd name="connsiteY5" fmla="*/ 5195 h 10000"/>
              <a:gd name="connsiteX6" fmla="*/ 9619 w 10000"/>
              <a:gd name="connsiteY6" fmla="*/ 10000 h 10000"/>
              <a:gd name="connsiteX7" fmla="*/ 9460 w 10000"/>
              <a:gd name="connsiteY7" fmla="*/ 8569 h 10000"/>
              <a:gd name="connsiteX8" fmla="*/ 7547 w 10000"/>
              <a:gd name="connsiteY8" fmla="*/ 7190 h 10000"/>
              <a:gd name="connsiteX9" fmla="*/ 2295 w 10000"/>
              <a:gd name="connsiteY9" fmla="*/ 6581 h 10000"/>
              <a:gd name="connsiteX10" fmla="*/ 0 w 10000"/>
              <a:gd name="connsiteY10" fmla="*/ 4793 h 10000"/>
              <a:gd name="connsiteX11" fmla="*/ 292 w 10000"/>
              <a:gd name="connsiteY11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4844 w 10000"/>
              <a:gd name="connsiteY2" fmla="*/ 2581 h 10000"/>
              <a:gd name="connsiteX3" fmla="*/ 7536 w 10000"/>
              <a:gd name="connsiteY3" fmla="*/ 2839 h 10000"/>
              <a:gd name="connsiteX4" fmla="*/ 9325 w 10000"/>
              <a:gd name="connsiteY4" fmla="*/ 3592 h 10000"/>
              <a:gd name="connsiteX5" fmla="*/ 10000 w 10000"/>
              <a:gd name="connsiteY5" fmla="*/ 5195 h 10000"/>
              <a:gd name="connsiteX6" fmla="*/ 9619 w 10000"/>
              <a:gd name="connsiteY6" fmla="*/ 10000 h 10000"/>
              <a:gd name="connsiteX7" fmla="*/ 9460 w 10000"/>
              <a:gd name="connsiteY7" fmla="*/ 8569 h 10000"/>
              <a:gd name="connsiteX8" fmla="*/ 7547 w 10000"/>
              <a:gd name="connsiteY8" fmla="*/ 7190 h 10000"/>
              <a:gd name="connsiteX9" fmla="*/ 2643 w 10000"/>
              <a:gd name="connsiteY9" fmla="*/ 6720 h 10000"/>
              <a:gd name="connsiteX10" fmla="*/ 0 w 10000"/>
              <a:gd name="connsiteY10" fmla="*/ 4793 h 10000"/>
              <a:gd name="connsiteX11" fmla="*/ 292 w 10000"/>
              <a:gd name="connsiteY11" fmla="*/ 0 h 10000"/>
              <a:gd name="connsiteX0" fmla="*/ 292 w 10000"/>
              <a:gd name="connsiteY0" fmla="*/ 0 h 10070"/>
              <a:gd name="connsiteX1" fmla="*/ 1407 w 10000"/>
              <a:gd name="connsiteY1" fmla="*/ 1859 h 10070"/>
              <a:gd name="connsiteX2" fmla="*/ 4844 w 10000"/>
              <a:gd name="connsiteY2" fmla="*/ 2581 h 10070"/>
              <a:gd name="connsiteX3" fmla="*/ 7536 w 10000"/>
              <a:gd name="connsiteY3" fmla="*/ 2839 h 10070"/>
              <a:gd name="connsiteX4" fmla="*/ 9325 w 10000"/>
              <a:gd name="connsiteY4" fmla="*/ 3592 h 10070"/>
              <a:gd name="connsiteX5" fmla="*/ 10000 w 10000"/>
              <a:gd name="connsiteY5" fmla="*/ 5195 h 10070"/>
              <a:gd name="connsiteX6" fmla="*/ 9793 w 10000"/>
              <a:gd name="connsiteY6" fmla="*/ 10070 h 10070"/>
              <a:gd name="connsiteX7" fmla="*/ 9460 w 10000"/>
              <a:gd name="connsiteY7" fmla="*/ 8569 h 10070"/>
              <a:gd name="connsiteX8" fmla="*/ 7547 w 10000"/>
              <a:gd name="connsiteY8" fmla="*/ 7190 h 10070"/>
              <a:gd name="connsiteX9" fmla="*/ 2643 w 10000"/>
              <a:gd name="connsiteY9" fmla="*/ 6720 h 10070"/>
              <a:gd name="connsiteX10" fmla="*/ 0 w 10000"/>
              <a:gd name="connsiteY10" fmla="*/ 4793 h 10070"/>
              <a:gd name="connsiteX11" fmla="*/ 292 w 10000"/>
              <a:gd name="connsiteY11" fmla="*/ 0 h 10070"/>
              <a:gd name="connsiteX0" fmla="*/ 295 w 10000"/>
              <a:gd name="connsiteY0" fmla="*/ 0 h 10288"/>
              <a:gd name="connsiteX1" fmla="*/ 1407 w 10000"/>
              <a:gd name="connsiteY1" fmla="*/ 2077 h 10288"/>
              <a:gd name="connsiteX2" fmla="*/ 4844 w 10000"/>
              <a:gd name="connsiteY2" fmla="*/ 2799 h 10288"/>
              <a:gd name="connsiteX3" fmla="*/ 7536 w 10000"/>
              <a:gd name="connsiteY3" fmla="*/ 3057 h 10288"/>
              <a:gd name="connsiteX4" fmla="*/ 9325 w 10000"/>
              <a:gd name="connsiteY4" fmla="*/ 3810 h 10288"/>
              <a:gd name="connsiteX5" fmla="*/ 10000 w 10000"/>
              <a:gd name="connsiteY5" fmla="*/ 5413 h 10288"/>
              <a:gd name="connsiteX6" fmla="*/ 9793 w 10000"/>
              <a:gd name="connsiteY6" fmla="*/ 10288 h 10288"/>
              <a:gd name="connsiteX7" fmla="*/ 9460 w 10000"/>
              <a:gd name="connsiteY7" fmla="*/ 8787 h 10288"/>
              <a:gd name="connsiteX8" fmla="*/ 7547 w 10000"/>
              <a:gd name="connsiteY8" fmla="*/ 7408 h 10288"/>
              <a:gd name="connsiteX9" fmla="*/ 2643 w 10000"/>
              <a:gd name="connsiteY9" fmla="*/ 6938 h 10288"/>
              <a:gd name="connsiteX10" fmla="*/ 0 w 10000"/>
              <a:gd name="connsiteY10" fmla="*/ 5011 h 10288"/>
              <a:gd name="connsiteX11" fmla="*/ 295 w 10000"/>
              <a:gd name="connsiteY11" fmla="*/ 0 h 1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10288">
                <a:moveTo>
                  <a:pt x="295" y="0"/>
                </a:moveTo>
                <a:cubicBezTo>
                  <a:pt x="295" y="190"/>
                  <a:pt x="649" y="1611"/>
                  <a:pt x="1407" y="2077"/>
                </a:cubicBezTo>
                <a:cubicBezTo>
                  <a:pt x="2165" y="2543"/>
                  <a:pt x="3823" y="2636"/>
                  <a:pt x="4844" y="2799"/>
                </a:cubicBezTo>
                <a:cubicBezTo>
                  <a:pt x="5865" y="2962"/>
                  <a:pt x="6115" y="2844"/>
                  <a:pt x="7536" y="3057"/>
                </a:cubicBezTo>
                <a:cubicBezTo>
                  <a:pt x="8283" y="3225"/>
                  <a:pt x="8914" y="3417"/>
                  <a:pt x="9325" y="3810"/>
                </a:cubicBezTo>
                <a:cubicBezTo>
                  <a:pt x="9736" y="4203"/>
                  <a:pt x="10000" y="5223"/>
                  <a:pt x="10000" y="5413"/>
                </a:cubicBezTo>
                <a:lnTo>
                  <a:pt x="9793" y="10288"/>
                </a:lnTo>
                <a:cubicBezTo>
                  <a:pt x="9793" y="10098"/>
                  <a:pt x="9834" y="9267"/>
                  <a:pt x="9460" y="8787"/>
                </a:cubicBezTo>
                <a:cubicBezTo>
                  <a:pt x="9086" y="8307"/>
                  <a:pt x="8683" y="7716"/>
                  <a:pt x="7547" y="7408"/>
                </a:cubicBezTo>
                <a:cubicBezTo>
                  <a:pt x="6411" y="7100"/>
                  <a:pt x="4458" y="7296"/>
                  <a:pt x="2643" y="6938"/>
                </a:cubicBezTo>
                <a:cubicBezTo>
                  <a:pt x="1011" y="6938"/>
                  <a:pt x="0" y="5202"/>
                  <a:pt x="0" y="5011"/>
                </a:cubicBezTo>
                <a:cubicBezTo>
                  <a:pt x="0" y="4091"/>
                  <a:pt x="295" y="920"/>
                  <a:pt x="29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/>
          </a:p>
        </p:txBody>
      </p:sp>
      <p:sp>
        <p:nvSpPr>
          <p:cNvPr id="20" name="Cinta perforada 18"/>
          <p:cNvSpPr/>
          <p:nvPr/>
        </p:nvSpPr>
        <p:spPr>
          <a:xfrm rot="19426563">
            <a:off x="1162461" y="2204658"/>
            <a:ext cx="4524666" cy="5884535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942"/>
              <a:gd name="connsiteY0" fmla="*/ 0 h 20075"/>
              <a:gd name="connsiteX1" fmla="*/ 3442 w 10942"/>
              <a:gd name="connsiteY1" fmla="*/ 12075 h 20075"/>
              <a:gd name="connsiteX2" fmla="*/ 5942 w 10942"/>
              <a:gd name="connsiteY2" fmla="*/ 11075 h 20075"/>
              <a:gd name="connsiteX3" fmla="*/ 8442 w 10942"/>
              <a:gd name="connsiteY3" fmla="*/ 10075 h 20075"/>
              <a:gd name="connsiteX4" fmla="*/ 10942 w 10942"/>
              <a:gd name="connsiteY4" fmla="*/ 11075 h 20075"/>
              <a:gd name="connsiteX5" fmla="*/ 10942 w 10942"/>
              <a:gd name="connsiteY5" fmla="*/ 19075 h 20075"/>
              <a:gd name="connsiteX6" fmla="*/ 8442 w 10942"/>
              <a:gd name="connsiteY6" fmla="*/ 18075 h 20075"/>
              <a:gd name="connsiteX7" fmla="*/ 5942 w 10942"/>
              <a:gd name="connsiteY7" fmla="*/ 19075 h 20075"/>
              <a:gd name="connsiteX8" fmla="*/ 3442 w 10942"/>
              <a:gd name="connsiteY8" fmla="*/ 20075 h 20075"/>
              <a:gd name="connsiteX9" fmla="*/ 942 w 10942"/>
              <a:gd name="connsiteY9" fmla="*/ 19075 h 20075"/>
              <a:gd name="connsiteX10" fmla="*/ 0 w 10942"/>
              <a:gd name="connsiteY10" fmla="*/ 0 h 20075"/>
              <a:gd name="connsiteX0" fmla="*/ 0 w 10942"/>
              <a:gd name="connsiteY0" fmla="*/ 0 h 28978"/>
              <a:gd name="connsiteX1" fmla="*/ 3442 w 10942"/>
              <a:gd name="connsiteY1" fmla="*/ 12075 h 28978"/>
              <a:gd name="connsiteX2" fmla="*/ 5942 w 10942"/>
              <a:gd name="connsiteY2" fmla="*/ 11075 h 28978"/>
              <a:gd name="connsiteX3" fmla="*/ 8442 w 10942"/>
              <a:gd name="connsiteY3" fmla="*/ 10075 h 28978"/>
              <a:gd name="connsiteX4" fmla="*/ 10942 w 10942"/>
              <a:gd name="connsiteY4" fmla="*/ 11075 h 28978"/>
              <a:gd name="connsiteX5" fmla="*/ 7894 w 10942"/>
              <a:gd name="connsiteY5" fmla="*/ 28978 h 28978"/>
              <a:gd name="connsiteX6" fmla="*/ 8442 w 10942"/>
              <a:gd name="connsiteY6" fmla="*/ 18075 h 28978"/>
              <a:gd name="connsiteX7" fmla="*/ 5942 w 10942"/>
              <a:gd name="connsiteY7" fmla="*/ 19075 h 28978"/>
              <a:gd name="connsiteX8" fmla="*/ 3442 w 10942"/>
              <a:gd name="connsiteY8" fmla="*/ 20075 h 28978"/>
              <a:gd name="connsiteX9" fmla="*/ 942 w 10942"/>
              <a:gd name="connsiteY9" fmla="*/ 19075 h 28978"/>
              <a:gd name="connsiteX10" fmla="*/ 0 w 10942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189 w 11189"/>
              <a:gd name="connsiteY7" fmla="*/ 19075 h 28978"/>
              <a:gd name="connsiteX8" fmla="*/ 3689 w 11189"/>
              <a:gd name="connsiteY8" fmla="*/ 20075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189 w 11189"/>
              <a:gd name="connsiteY7" fmla="*/ 19075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189 w 11189"/>
              <a:gd name="connsiteY7" fmla="*/ 19075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689 w 11189"/>
              <a:gd name="connsiteY6" fmla="*/ 18075 h 28978"/>
              <a:gd name="connsiteX7" fmla="*/ 6385 w 11189"/>
              <a:gd name="connsiteY7" fmla="*/ 20466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006 w 11189"/>
              <a:gd name="connsiteY6" fmla="*/ 24832 h 28978"/>
              <a:gd name="connsiteX7" fmla="*/ 6385 w 11189"/>
              <a:gd name="connsiteY7" fmla="*/ 20466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3689 w 11189"/>
              <a:gd name="connsiteY1" fmla="*/ 12075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006 w 11189"/>
              <a:gd name="connsiteY6" fmla="*/ 24832 h 28978"/>
              <a:gd name="connsiteX7" fmla="*/ 6387 w 11189"/>
              <a:gd name="connsiteY7" fmla="*/ 20834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11189"/>
              <a:gd name="connsiteY0" fmla="*/ 0 h 28978"/>
              <a:gd name="connsiteX1" fmla="*/ 1550 w 11189"/>
              <a:gd name="connsiteY1" fmla="*/ 8287 h 28978"/>
              <a:gd name="connsiteX2" fmla="*/ 6189 w 11189"/>
              <a:gd name="connsiteY2" fmla="*/ 11075 h 28978"/>
              <a:gd name="connsiteX3" fmla="*/ 8689 w 11189"/>
              <a:gd name="connsiteY3" fmla="*/ 10075 h 28978"/>
              <a:gd name="connsiteX4" fmla="*/ 11189 w 11189"/>
              <a:gd name="connsiteY4" fmla="*/ 11075 h 28978"/>
              <a:gd name="connsiteX5" fmla="*/ 8141 w 11189"/>
              <a:gd name="connsiteY5" fmla="*/ 28978 h 28978"/>
              <a:gd name="connsiteX6" fmla="*/ 8006 w 11189"/>
              <a:gd name="connsiteY6" fmla="*/ 24832 h 28978"/>
              <a:gd name="connsiteX7" fmla="*/ 6387 w 11189"/>
              <a:gd name="connsiteY7" fmla="*/ 20834 h 28978"/>
              <a:gd name="connsiteX8" fmla="*/ 1942 w 11189"/>
              <a:gd name="connsiteY8" fmla="*/ 19069 h 28978"/>
              <a:gd name="connsiteX9" fmla="*/ 0 w 11189"/>
              <a:gd name="connsiteY9" fmla="*/ 13890 h 28978"/>
              <a:gd name="connsiteX10" fmla="*/ 247 w 11189"/>
              <a:gd name="connsiteY10" fmla="*/ 0 h 28978"/>
              <a:gd name="connsiteX0" fmla="*/ 247 w 8690"/>
              <a:gd name="connsiteY0" fmla="*/ 0 h 28978"/>
              <a:gd name="connsiteX1" fmla="*/ 1550 w 8690"/>
              <a:gd name="connsiteY1" fmla="*/ 8287 h 28978"/>
              <a:gd name="connsiteX2" fmla="*/ 6189 w 8690"/>
              <a:gd name="connsiteY2" fmla="*/ 11075 h 28978"/>
              <a:gd name="connsiteX3" fmla="*/ 8689 w 8690"/>
              <a:gd name="connsiteY3" fmla="*/ 10075 h 28978"/>
              <a:gd name="connsiteX4" fmla="*/ 5889 w 8690"/>
              <a:gd name="connsiteY4" fmla="*/ 17605 h 28978"/>
              <a:gd name="connsiteX5" fmla="*/ 8141 w 8690"/>
              <a:gd name="connsiteY5" fmla="*/ 28978 h 28978"/>
              <a:gd name="connsiteX6" fmla="*/ 8006 w 8690"/>
              <a:gd name="connsiteY6" fmla="*/ 24832 h 28978"/>
              <a:gd name="connsiteX7" fmla="*/ 6387 w 8690"/>
              <a:gd name="connsiteY7" fmla="*/ 20834 h 28978"/>
              <a:gd name="connsiteX8" fmla="*/ 1942 w 8690"/>
              <a:gd name="connsiteY8" fmla="*/ 19069 h 28978"/>
              <a:gd name="connsiteX9" fmla="*/ 0 w 8690"/>
              <a:gd name="connsiteY9" fmla="*/ 13890 h 28978"/>
              <a:gd name="connsiteX10" fmla="*/ 247 w 8690"/>
              <a:gd name="connsiteY10" fmla="*/ 0 h 28978"/>
              <a:gd name="connsiteX0" fmla="*/ 284 w 10142"/>
              <a:gd name="connsiteY0" fmla="*/ 0 h 10000"/>
              <a:gd name="connsiteX1" fmla="*/ 1784 w 10142"/>
              <a:gd name="connsiteY1" fmla="*/ 2860 h 10000"/>
              <a:gd name="connsiteX2" fmla="*/ 7122 w 10142"/>
              <a:gd name="connsiteY2" fmla="*/ 3822 h 10000"/>
              <a:gd name="connsiteX3" fmla="*/ 9999 w 10142"/>
              <a:gd name="connsiteY3" fmla="*/ 3477 h 10000"/>
              <a:gd name="connsiteX4" fmla="*/ 9739 w 10142"/>
              <a:gd name="connsiteY4" fmla="*/ 5195 h 10000"/>
              <a:gd name="connsiteX5" fmla="*/ 9368 w 10142"/>
              <a:gd name="connsiteY5" fmla="*/ 10000 h 10000"/>
              <a:gd name="connsiteX6" fmla="*/ 9213 w 10142"/>
              <a:gd name="connsiteY6" fmla="*/ 8569 h 10000"/>
              <a:gd name="connsiteX7" fmla="*/ 7350 w 10142"/>
              <a:gd name="connsiteY7" fmla="*/ 7190 h 10000"/>
              <a:gd name="connsiteX8" fmla="*/ 2235 w 10142"/>
              <a:gd name="connsiteY8" fmla="*/ 6581 h 10000"/>
              <a:gd name="connsiteX9" fmla="*/ 0 w 10142"/>
              <a:gd name="connsiteY9" fmla="*/ 4793 h 10000"/>
              <a:gd name="connsiteX10" fmla="*/ 284 w 10142"/>
              <a:gd name="connsiteY10" fmla="*/ 0 h 10000"/>
              <a:gd name="connsiteX0" fmla="*/ 284 w 9739"/>
              <a:gd name="connsiteY0" fmla="*/ 0 h 10000"/>
              <a:gd name="connsiteX1" fmla="*/ 1784 w 9739"/>
              <a:gd name="connsiteY1" fmla="*/ 2860 h 10000"/>
              <a:gd name="connsiteX2" fmla="*/ 7122 w 9739"/>
              <a:gd name="connsiteY2" fmla="*/ 3822 h 10000"/>
              <a:gd name="connsiteX3" fmla="*/ 9082 w 9739"/>
              <a:gd name="connsiteY3" fmla="*/ 3592 h 10000"/>
              <a:gd name="connsiteX4" fmla="*/ 9739 w 9739"/>
              <a:gd name="connsiteY4" fmla="*/ 5195 h 10000"/>
              <a:gd name="connsiteX5" fmla="*/ 9368 w 9739"/>
              <a:gd name="connsiteY5" fmla="*/ 10000 h 10000"/>
              <a:gd name="connsiteX6" fmla="*/ 9213 w 9739"/>
              <a:gd name="connsiteY6" fmla="*/ 8569 h 10000"/>
              <a:gd name="connsiteX7" fmla="*/ 7350 w 9739"/>
              <a:gd name="connsiteY7" fmla="*/ 7190 h 10000"/>
              <a:gd name="connsiteX8" fmla="*/ 2235 w 9739"/>
              <a:gd name="connsiteY8" fmla="*/ 6581 h 10000"/>
              <a:gd name="connsiteX9" fmla="*/ 0 w 9739"/>
              <a:gd name="connsiteY9" fmla="*/ 4793 h 10000"/>
              <a:gd name="connsiteX10" fmla="*/ 284 w 9739"/>
              <a:gd name="connsiteY10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7313 w 10000"/>
              <a:gd name="connsiteY2" fmla="*/ 3822 h 10000"/>
              <a:gd name="connsiteX3" fmla="*/ 9325 w 10000"/>
              <a:gd name="connsiteY3" fmla="*/ 3592 h 10000"/>
              <a:gd name="connsiteX4" fmla="*/ 10000 w 10000"/>
              <a:gd name="connsiteY4" fmla="*/ 5195 h 10000"/>
              <a:gd name="connsiteX5" fmla="*/ 9619 w 10000"/>
              <a:gd name="connsiteY5" fmla="*/ 10000 h 10000"/>
              <a:gd name="connsiteX6" fmla="*/ 9460 w 10000"/>
              <a:gd name="connsiteY6" fmla="*/ 8569 h 10000"/>
              <a:gd name="connsiteX7" fmla="*/ 7547 w 10000"/>
              <a:gd name="connsiteY7" fmla="*/ 7190 h 10000"/>
              <a:gd name="connsiteX8" fmla="*/ 2295 w 10000"/>
              <a:gd name="connsiteY8" fmla="*/ 6581 h 10000"/>
              <a:gd name="connsiteX9" fmla="*/ 0 w 10000"/>
              <a:gd name="connsiteY9" fmla="*/ 4793 h 10000"/>
              <a:gd name="connsiteX10" fmla="*/ 292 w 10000"/>
              <a:gd name="connsiteY10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7313 w 10000"/>
              <a:gd name="connsiteY2" fmla="*/ 3822 h 10000"/>
              <a:gd name="connsiteX3" fmla="*/ 9325 w 10000"/>
              <a:gd name="connsiteY3" fmla="*/ 3592 h 10000"/>
              <a:gd name="connsiteX4" fmla="*/ 10000 w 10000"/>
              <a:gd name="connsiteY4" fmla="*/ 5195 h 10000"/>
              <a:gd name="connsiteX5" fmla="*/ 9619 w 10000"/>
              <a:gd name="connsiteY5" fmla="*/ 10000 h 10000"/>
              <a:gd name="connsiteX6" fmla="*/ 9460 w 10000"/>
              <a:gd name="connsiteY6" fmla="*/ 8569 h 10000"/>
              <a:gd name="connsiteX7" fmla="*/ 7547 w 10000"/>
              <a:gd name="connsiteY7" fmla="*/ 7190 h 10000"/>
              <a:gd name="connsiteX8" fmla="*/ 2295 w 10000"/>
              <a:gd name="connsiteY8" fmla="*/ 6581 h 10000"/>
              <a:gd name="connsiteX9" fmla="*/ 0 w 10000"/>
              <a:gd name="connsiteY9" fmla="*/ 4793 h 10000"/>
              <a:gd name="connsiteX10" fmla="*/ 292 w 10000"/>
              <a:gd name="connsiteY10" fmla="*/ 0 h 10000"/>
              <a:gd name="connsiteX0" fmla="*/ 292 w 10010"/>
              <a:gd name="connsiteY0" fmla="*/ 0 h 10000"/>
              <a:gd name="connsiteX1" fmla="*/ 1407 w 10010"/>
              <a:gd name="connsiteY1" fmla="*/ 1859 h 10000"/>
              <a:gd name="connsiteX2" fmla="*/ 5058 w 10010"/>
              <a:gd name="connsiteY2" fmla="*/ 2736 h 10000"/>
              <a:gd name="connsiteX3" fmla="*/ 9325 w 10010"/>
              <a:gd name="connsiteY3" fmla="*/ 3592 h 10000"/>
              <a:gd name="connsiteX4" fmla="*/ 10000 w 10010"/>
              <a:gd name="connsiteY4" fmla="*/ 5195 h 10000"/>
              <a:gd name="connsiteX5" fmla="*/ 9619 w 10010"/>
              <a:gd name="connsiteY5" fmla="*/ 10000 h 10000"/>
              <a:gd name="connsiteX6" fmla="*/ 9460 w 10010"/>
              <a:gd name="connsiteY6" fmla="*/ 8569 h 10000"/>
              <a:gd name="connsiteX7" fmla="*/ 7547 w 10010"/>
              <a:gd name="connsiteY7" fmla="*/ 7190 h 10000"/>
              <a:gd name="connsiteX8" fmla="*/ 2295 w 10010"/>
              <a:gd name="connsiteY8" fmla="*/ 6581 h 10000"/>
              <a:gd name="connsiteX9" fmla="*/ 0 w 10010"/>
              <a:gd name="connsiteY9" fmla="*/ 4793 h 10000"/>
              <a:gd name="connsiteX10" fmla="*/ 292 w 10010"/>
              <a:gd name="connsiteY10" fmla="*/ 0 h 10000"/>
              <a:gd name="connsiteX0" fmla="*/ 292 w 10019"/>
              <a:gd name="connsiteY0" fmla="*/ 0 h 10000"/>
              <a:gd name="connsiteX1" fmla="*/ 1407 w 10019"/>
              <a:gd name="connsiteY1" fmla="*/ 1859 h 10000"/>
              <a:gd name="connsiteX2" fmla="*/ 4749 w 10019"/>
              <a:gd name="connsiteY2" fmla="*/ 2683 h 10000"/>
              <a:gd name="connsiteX3" fmla="*/ 9325 w 10019"/>
              <a:gd name="connsiteY3" fmla="*/ 3592 h 10000"/>
              <a:gd name="connsiteX4" fmla="*/ 10000 w 10019"/>
              <a:gd name="connsiteY4" fmla="*/ 5195 h 10000"/>
              <a:gd name="connsiteX5" fmla="*/ 9619 w 10019"/>
              <a:gd name="connsiteY5" fmla="*/ 10000 h 10000"/>
              <a:gd name="connsiteX6" fmla="*/ 9460 w 10019"/>
              <a:gd name="connsiteY6" fmla="*/ 8569 h 10000"/>
              <a:gd name="connsiteX7" fmla="*/ 7547 w 10019"/>
              <a:gd name="connsiteY7" fmla="*/ 7190 h 10000"/>
              <a:gd name="connsiteX8" fmla="*/ 2295 w 10019"/>
              <a:gd name="connsiteY8" fmla="*/ 6581 h 10000"/>
              <a:gd name="connsiteX9" fmla="*/ 0 w 10019"/>
              <a:gd name="connsiteY9" fmla="*/ 4793 h 10000"/>
              <a:gd name="connsiteX10" fmla="*/ 292 w 10019"/>
              <a:gd name="connsiteY10" fmla="*/ 0 h 10000"/>
              <a:gd name="connsiteX0" fmla="*/ 292 w 10019"/>
              <a:gd name="connsiteY0" fmla="*/ 0 h 10000"/>
              <a:gd name="connsiteX1" fmla="*/ 1407 w 10019"/>
              <a:gd name="connsiteY1" fmla="*/ 1859 h 10000"/>
              <a:gd name="connsiteX2" fmla="*/ 4749 w 10019"/>
              <a:gd name="connsiteY2" fmla="*/ 2683 h 10000"/>
              <a:gd name="connsiteX3" fmla="*/ 9325 w 10019"/>
              <a:gd name="connsiteY3" fmla="*/ 3592 h 10000"/>
              <a:gd name="connsiteX4" fmla="*/ 10000 w 10019"/>
              <a:gd name="connsiteY4" fmla="*/ 5195 h 10000"/>
              <a:gd name="connsiteX5" fmla="*/ 9619 w 10019"/>
              <a:gd name="connsiteY5" fmla="*/ 10000 h 10000"/>
              <a:gd name="connsiteX6" fmla="*/ 9460 w 10019"/>
              <a:gd name="connsiteY6" fmla="*/ 8569 h 10000"/>
              <a:gd name="connsiteX7" fmla="*/ 7547 w 10019"/>
              <a:gd name="connsiteY7" fmla="*/ 7190 h 10000"/>
              <a:gd name="connsiteX8" fmla="*/ 2295 w 10019"/>
              <a:gd name="connsiteY8" fmla="*/ 6581 h 10000"/>
              <a:gd name="connsiteX9" fmla="*/ 0 w 10019"/>
              <a:gd name="connsiteY9" fmla="*/ 4793 h 10000"/>
              <a:gd name="connsiteX10" fmla="*/ 292 w 10019"/>
              <a:gd name="connsiteY10" fmla="*/ 0 h 10000"/>
              <a:gd name="connsiteX0" fmla="*/ 292 w 10016"/>
              <a:gd name="connsiteY0" fmla="*/ 0 h 10000"/>
              <a:gd name="connsiteX1" fmla="*/ 1407 w 10016"/>
              <a:gd name="connsiteY1" fmla="*/ 1859 h 10000"/>
              <a:gd name="connsiteX2" fmla="*/ 4844 w 10016"/>
              <a:gd name="connsiteY2" fmla="*/ 2581 h 10000"/>
              <a:gd name="connsiteX3" fmla="*/ 9325 w 10016"/>
              <a:gd name="connsiteY3" fmla="*/ 3592 h 10000"/>
              <a:gd name="connsiteX4" fmla="*/ 10000 w 10016"/>
              <a:gd name="connsiteY4" fmla="*/ 5195 h 10000"/>
              <a:gd name="connsiteX5" fmla="*/ 9619 w 10016"/>
              <a:gd name="connsiteY5" fmla="*/ 10000 h 10000"/>
              <a:gd name="connsiteX6" fmla="*/ 9460 w 10016"/>
              <a:gd name="connsiteY6" fmla="*/ 8569 h 10000"/>
              <a:gd name="connsiteX7" fmla="*/ 7547 w 10016"/>
              <a:gd name="connsiteY7" fmla="*/ 7190 h 10000"/>
              <a:gd name="connsiteX8" fmla="*/ 2295 w 10016"/>
              <a:gd name="connsiteY8" fmla="*/ 6581 h 10000"/>
              <a:gd name="connsiteX9" fmla="*/ 0 w 10016"/>
              <a:gd name="connsiteY9" fmla="*/ 4793 h 10000"/>
              <a:gd name="connsiteX10" fmla="*/ 292 w 10016"/>
              <a:gd name="connsiteY10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4844 w 10000"/>
              <a:gd name="connsiteY2" fmla="*/ 2581 h 10000"/>
              <a:gd name="connsiteX3" fmla="*/ 7536 w 10000"/>
              <a:gd name="connsiteY3" fmla="*/ 2839 h 10000"/>
              <a:gd name="connsiteX4" fmla="*/ 9325 w 10000"/>
              <a:gd name="connsiteY4" fmla="*/ 3592 h 10000"/>
              <a:gd name="connsiteX5" fmla="*/ 10000 w 10000"/>
              <a:gd name="connsiteY5" fmla="*/ 5195 h 10000"/>
              <a:gd name="connsiteX6" fmla="*/ 9619 w 10000"/>
              <a:gd name="connsiteY6" fmla="*/ 10000 h 10000"/>
              <a:gd name="connsiteX7" fmla="*/ 9460 w 10000"/>
              <a:gd name="connsiteY7" fmla="*/ 8569 h 10000"/>
              <a:gd name="connsiteX8" fmla="*/ 7547 w 10000"/>
              <a:gd name="connsiteY8" fmla="*/ 7190 h 10000"/>
              <a:gd name="connsiteX9" fmla="*/ 2295 w 10000"/>
              <a:gd name="connsiteY9" fmla="*/ 6581 h 10000"/>
              <a:gd name="connsiteX10" fmla="*/ 0 w 10000"/>
              <a:gd name="connsiteY10" fmla="*/ 4793 h 10000"/>
              <a:gd name="connsiteX11" fmla="*/ 292 w 10000"/>
              <a:gd name="connsiteY11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4844 w 10000"/>
              <a:gd name="connsiteY2" fmla="*/ 2581 h 10000"/>
              <a:gd name="connsiteX3" fmla="*/ 7536 w 10000"/>
              <a:gd name="connsiteY3" fmla="*/ 2839 h 10000"/>
              <a:gd name="connsiteX4" fmla="*/ 9325 w 10000"/>
              <a:gd name="connsiteY4" fmla="*/ 3592 h 10000"/>
              <a:gd name="connsiteX5" fmla="*/ 10000 w 10000"/>
              <a:gd name="connsiteY5" fmla="*/ 5195 h 10000"/>
              <a:gd name="connsiteX6" fmla="*/ 9619 w 10000"/>
              <a:gd name="connsiteY6" fmla="*/ 10000 h 10000"/>
              <a:gd name="connsiteX7" fmla="*/ 9460 w 10000"/>
              <a:gd name="connsiteY7" fmla="*/ 8569 h 10000"/>
              <a:gd name="connsiteX8" fmla="*/ 7547 w 10000"/>
              <a:gd name="connsiteY8" fmla="*/ 7190 h 10000"/>
              <a:gd name="connsiteX9" fmla="*/ 2295 w 10000"/>
              <a:gd name="connsiteY9" fmla="*/ 6581 h 10000"/>
              <a:gd name="connsiteX10" fmla="*/ 0 w 10000"/>
              <a:gd name="connsiteY10" fmla="*/ 4793 h 10000"/>
              <a:gd name="connsiteX11" fmla="*/ 292 w 10000"/>
              <a:gd name="connsiteY11" fmla="*/ 0 h 10000"/>
              <a:gd name="connsiteX0" fmla="*/ 292 w 10000"/>
              <a:gd name="connsiteY0" fmla="*/ 0 h 10000"/>
              <a:gd name="connsiteX1" fmla="*/ 1407 w 10000"/>
              <a:gd name="connsiteY1" fmla="*/ 1859 h 10000"/>
              <a:gd name="connsiteX2" fmla="*/ 4844 w 10000"/>
              <a:gd name="connsiteY2" fmla="*/ 2581 h 10000"/>
              <a:gd name="connsiteX3" fmla="*/ 7536 w 10000"/>
              <a:gd name="connsiteY3" fmla="*/ 2839 h 10000"/>
              <a:gd name="connsiteX4" fmla="*/ 9325 w 10000"/>
              <a:gd name="connsiteY4" fmla="*/ 3592 h 10000"/>
              <a:gd name="connsiteX5" fmla="*/ 10000 w 10000"/>
              <a:gd name="connsiteY5" fmla="*/ 5195 h 10000"/>
              <a:gd name="connsiteX6" fmla="*/ 9619 w 10000"/>
              <a:gd name="connsiteY6" fmla="*/ 10000 h 10000"/>
              <a:gd name="connsiteX7" fmla="*/ 9460 w 10000"/>
              <a:gd name="connsiteY7" fmla="*/ 8569 h 10000"/>
              <a:gd name="connsiteX8" fmla="*/ 7547 w 10000"/>
              <a:gd name="connsiteY8" fmla="*/ 7190 h 10000"/>
              <a:gd name="connsiteX9" fmla="*/ 2643 w 10000"/>
              <a:gd name="connsiteY9" fmla="*/ 6720 h 10000"/>
              <a:gd name="connsiteX10" fmla="*/ 0 w 10000"/>
              <a:gd name="connsiteY10" fmla="*/ 4793 h 10000"/>
              <a:gd name="connsiteX11" fmla="*/ 292 w 10000"/>
              <a:gd name="connsiteY11" fmla="*/ 0 h 10000"/>
              <a:gd name="connsiteX0" fmla="*/ 292 w 10000"/>
              <a:gd name="connsiteY0" fmla="*/ 0 h 10070"/>
              <a:gd name="connsiteX1" fmla="*/ 1407 w 10000"/>
              <a:gd name="connsiteY1" fmla="*/ 1859 h 10070"/>
              <a:gd name="connsiteX2" fmla="*/ 4844 w 10000"/>
              <a:gd name="connsiteY2" fmla="*/ 2581 h 10070"/>
              <a:gd name="connsiteX3" fmla="*/ 7536 w 10000"/>
              <a:gd name="connsiteY3" fmla="*/ 2839 h 10070"/>
              <a:gd name="connsiteX4" fmla="*/ 9325 w 10000"/>
              <a:gd name="connsiteY4" fmla="*/ 3592 h 10070"/>
              <a:gd name="connsiteX5" fmla="*/ 10000 w 10000"/>
              <a:gd name="connsiteY5" fmla="*/ 5195 h 10070"/>
              <a:gd name="connsiteX6" fmla="*/ 9793 w 10000"/>
              <a:gd name="connsiteY6" fmla="*/ 10070 h 10070"/>
              <a:gd name="connsiteX7" fmla="*/ 9460 w 10000"/>
              <a:gd name="connsiteY7" fmla="*/ 8569 h 10070"/>
              <a:gd name="connsiteX8" fmla="*/ 7547 w 10000"/>
              <a:gd name="connsiteY8" fmla="*/ 7190 h 10070"/>
              <a:gd name="connsiteX9" fmla="*/ 2643 w 10000"/>
              <a:gd name="connsiteY9" fmla="*/ 6720 h 10070"/>
              <a:gd name="connsiteX10" fmla="*/ 0 w 10000"/>
              <a:gd name="connsiteY10" fmla="*/ 4793 h 10070"/>
              <a:gd name="connsiteX11" fmla="*/ 292 w 10000"/>
              <a:gd name="connsiteY11" fmla="*/ 0 h 10070"/>
              <a:gd name="connsiteX0" fmla="*/ 295 w 10000"/>
              <a:gd name="connsiteY0" fmla="*/ 0 h 10288"/>
              <a:gd name="connsiteX1" fmla="*/ 1407 w 10000"/>
              <a:gd name="connsiteY1" fmla="*/ 2077 h 10288"/>
              <a:gd name="connsiteX2" fmla="*/ 4844 w 10000"/>
              <a:gd name="connsiteY2" fmla="*/ 2799 h 10288"/>
              <a:gd name="connsiteX3" fmla="*/ 7536 w 10000"/>
              <a:gd name="connsiteY3" fmla="*/ 3057 h 10288"/>
              <a:gd name="connsiteX4" fmla="*/ 9325 w 10000"/>
              <a:gd name="connsiteY4" fmla="*/ 3810 h 10288"/>
              <a:gd name="connsiteX5" fmla="*/ 10000 w 10000"/>
              <a:gd name="connsiteY5" fmla="*/ 5413 h 10288"/>
              <a:gd name="connsiteX6" fmla="*/ 9793 w 10000"/>
              <a:gd name="connsiteY6" fmla="*/ 10288 h 10288"/>
              <a:gd name="connsiteX7" fmla="*/ 9460 w 10000"/>
              <a:gd name="connsiteY7" fmla="*/ 8787 h 10288"/>
              <a:gd name="connsiteX8" fmla="*/ 7547 w 10000"/>
              <a:gd name="connsiteY8" fmla="*/ 7408 h 10288"/>
              <a:gd name="connsiteX9" fmla="*/ 2643 w 10000"/>
              <a:gd name="connsiteY9" fmla="*/ 6938 h 10288"/>
              <a:gd name="connsiteX10" fmla="*/ 0 w 10000"/>
              <a:gd name="connsiteY10" fmla="*/ 5011 h 10288"/>
              <a:gd name="connsiteX11" fmla="*/ 295 w 10000"/>
              <a:gd name="connsiteY11" fmla="*/ 0 h 1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10288">
                <a:moveTo>
                  <a:pt x="295" y="0"/>
                </a:moveTo>
                <a:cubicBezTo>
                  <a:pt x="295" y="190"/>
                  <a:pt x="649" y="1611"/>
                  <a:pt x="1407" y="2077"/>
                </a:cubicBezTo>
                <a:cubicBezTo>
                  <a:pt x="2165" y="2543"/>
                  <a:pt x="3823" y="2636"/>
                  <a:pt x="4844" y="2799"/>
                </a:cubicBezTo>
                <a:cubicBezTo>
                  <a:pt x="5865" y="2962"/>
                  <a:pt x="6115" y="2844"/>
                  <a:pt x="7536" y="3057"/>
                </a:cubicBezTo>
                <a:cubicBezTo>
                  <a:pt x="8283" y="3225"/>
                  <a:pt x="8914" y="3417"/>
                  <a:pt x="9325" y="3810"/>
                </a:cubicBezTo>
                <a:cubicBezTo>
                  <a:pt x="9736" y="4203"/>
                  <a:pt x="10000" y="5223"/>
                  <a:pt x="10000" y="5413"/>
                </a:cubicBezTo>
                <a:lnTo>
                  <a:pt x="9793" y="10288"/>
                </a:lnTo>
                <a:cubicBezTo>
                  <a:pt x="9793" y="10098"/>
                  <a:pt x="9834" y="9267"/>
                  <a:pt x="9460" y="8787"/>
                </a:cubicBezTo>
                <a:cubicBezTo>
                  <a:pt x="9086" y="8307"/>
                  <a:pt x="8683" y="7716"/>
                  <a:pt x="7547" y="7408"/>
                </a:cubicBezTo>
                <a:cubicBezTo>
                  <a:pt x="6411" y="7100"/>
                  <a:pt x="4458" y="7296"/>
                  <a:pt x="2643" y="6938"/>
                </a:cubicBezTo>
                <a:cubicBezTo>
                  <a:pt x="1011" y="6938"/>
                  <a:pt x="0" y="5202"/>
                  <a:pt x="0" y="5011"/>
                </a:cubicBezTo>
                <a:cubicBezTo>
                  <a:pt x="0" y="4091"/>
                  <a:pt x="295" y="920"/>
                  <a:pt x="295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>
              <a:solidFill>
                <a:schemeClr val="bg1"/>
              </a:solidFill>
            </a:endParaRPr>
          </a:p>
        </p:txBody>
      </p:sp>
      <p:grpSp>
        <p:nvGrpSpPr>
          <p:cNvPr id="9" name="68 Grupo"/>
          <p:cNvGrpSpPr/>
          <p:nvPr/>
        </p:nvGrpSpPr>
        <p:grpSpPr>
          <a:xfrm>
            <a:off x="237041" y="3648247"/>
            <a:ext cx="1928913" cy="3454401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10" name="13 Elipse"/>
            <p:cNvSpPr/>
            <p:nvPr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1" name="70 Elipse"/>
            <p:cNvSpPr/>
            <p:nvPr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2" name="73 Elipse"/>
            <p:cNvSpPr/>
            <p:nvPr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27 Rectángulo"/>
            <p:cNvSpPr/>
            <p:nvPr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75 Elipse"/>
            <p:cNvSpPr/>
            <p:nvPr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5" name="26 Rectángulo"/>
            <p:cNvSpPr/>
            <p:nvPr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solidFill>
                  <a:schemeClr val="accent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6" name="26 Rectángulo"/>
            <p:cNvSpPr/>
            <p:nvPr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sp>
        <p:nvSpPr>
          <p:cNvPr id="22" name="Marcador de texto 21"/>
          <p:cNvSpPr>
            <a:spLocks noGrp="1"/>
          </p:cNvSpPr>
          <p:nvPr>
            <p:ph type="body" sz="quarter" idx="11"/>
          </p:nvPr>
        </p:nvSpPr>
        <p:spPr>
          <a:xfrm>
            <a:off x="1834629" y="4487268"/>
            <a:ext cx="4214989" cy="131543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Microsoft YaHei" panose="020B0503020204020204" pitchFamily="34" charset="-122"/>
              </a:defRPr>
            </a:lvl1pPr>
            <a:lvl2pPr marL="192876" indent="0">
              <a:buNone/>
              <a:defRPr sz="1013" b="1">
                <a:solidFill>
                  <a:srgbClr val="6E56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defRPr>
            </a:lvl2pPr>
            <a:lvl3pPr marL="385753" indent="0">
              <a:buNone/>
              <a:defRPr sz="1013" b="1">
                <a:solidFill>
                  <a:srgbClr val="6E56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578630" indent="0">
              <a:buNone/>
              <a:defRPr sz="1013" b="1">
                <a:solidFill>
                  <a:srgbClr val="6E56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defRPr>
            </a:lvl4pPr>
            <a:lvl5pPr marL="771506" indent="0">
              <a:buNone/>
              <a:defRPr sz="1013" b="1">
                <a:solidFill>
                  <a:srgbClr val="6E56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24" name="Marcador de texto 23"/>
          <p:cNvSpPr>
            <a:spLocks noGrp="1"/>
          </p:cNvSpPr>
          <p:nvPr>
            <p:ph type="body" sz="quarter" idx="12"/>
          </p:nvPr>
        </p:nvSpPr>
        <p:spPr>
          <a:xfrm>
            <a:off x="3799969" y="5864387"/>
            <a:ext cx="2244725" cy="50288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Microsoft YaHei" panose="020B0503020204020204" pitchFamily="34" charset="-122"/>
              </a:defRPr>
            </a:lvl1pPr>
            <a:lvl2pPr marL="192876" indent="0">
              <a:buNone/>
              <a:defRPr sz="788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385753" indent="0">
              <a:buNone/>
              <a:defRPr sz="788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78630" indent="0">
              <a:buNone/>
              <a:defRPr sz="788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771506" indent="0">
              <a:buNone/>
              <a:defRPr sz="788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21" name="17 Rectángulo"/>
          <p:cNvSpPr/>
          <p:nvPr/>
        </p:nvSpPr>
        <p:spPr>
          <a:xfrm>
            <a:off x="0" y="7904336"/>
            <a:ext cx="6858000" cy="4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 dirty="0"/>
          </a:p>
        </p:txBody>
      </p:sp>
      <p:sp>
        <p:nvSpPr>
          <p:cNvPr id="23" name="18 Rectángulo"/>
          <p:cNvSpPr/>
          <p:nvPr/>
        </p:nvSpPr>
        <p:spPr>
          <a:xfrm>
            <a:off x="5095237" y="7903775"/>
            <a:ext cx="1764000" cy="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 dirty="0"/>
          </a:p>
        </p:txBody>
      </p:sp>
      <p:sp>
        <p:nvSpPr>
          <p:cNvPr id="25" name="3 CuadroTexto"/>
          <p:cNvSpPr txBox="1"/>
          <p:nvPr/>
        </p:nvSpPr>
        <p:spPr>
          <a:xfrm>
            <a:off x="1797408" y="8035607"/>
            <a:ext cx="318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b="1" i="0" dirty="0">
                <a:solidFill>
                  <a:srgbClr val="6E56A0"/>
                </a:solidFill>
                <a:latin typeface="+mn-lt"/>
                <a:ea typeface="Microsoft YaHei UI" panose="020B0503020204020204" pitchFamily="34" charset="-122"/>
                <a:cs typeface="Arial" pitchFamily="34" charset="0"/>
              </a:rPr>
              <a:t>Instituto de Pensiones del Estado de Jalisco</a:t>
            </a:r>
          </a:p>
          <a:p>
            <a:pPr algn="ctr"/>
            <a:r>
              <a:rPr lang="es-MX" sz="900" b="1" i="0" dirty="0">
                <a:solidFill>
                  <a:srgbClr val="6E56A0"/>
                </a:solidFill>
                <a:latin typeface="+mn-lt"/>
                <a:ea typeface="Microsoft YaHei UI" panose="020B0503020204020204" pitchFamily="34" charset="-122"/>
                <a:cs typeface="Arial" pitchFamily="34" charset="0"/>
              </a:rPr>
              <a:t>Operación e Inversiones</a:t>
            </a:r>
            <a:endParaRPr lang="es-MX" sz="800" b="1" i="0" dirty="0">
              <a:solidFill>
                <a:srgbClr val="6E56A0"/>
              </a:solidFill>
              <a:latin typeface="+mn-lt"/>
              <a:ea typeface="Microsoft YaHei UI" panose="020B0503020204020204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61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1335089" y="174626"/>
            <a:ext cx="4848225" cy="36195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00" b="0">
                <a:solidFill>
                  <a:schemeClr val="bg1"/>
                </a:solidFill>
                <a:latin typeface="Calibri (Cuerpo)"/>
                <a:ea typeface="Microsoft YaHei" panose="020B0503020204020204" pitchFamily="34" charset="-122"/>
              </a:defRPr>
            </a:lvl1pPr>
            <a:lvl2pPr marL="192876" indent="0">
              <a:buNone/>
              <a:defRPr sz="1100" b="0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defRPr>
            </a:lvl2pPr>
            <a:lvl3pPr marL="385753" indent="0">
              <a:buNone/>
              <a:defRPr sz="1100" b="0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defRPr>
            </a:lvl3pPr>
            <a:lvl4pPr marL="578630" indent="0">
              <a:buNone/>
              <a:defRPr sz="1100" b="0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defRPr>
            </a:lvl4pPr>
            <a:lvl5pPr marL="771506" indent="0">
              <a:buNone/>
              <a:defRPr sz="1100" b="0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4" hasCustomPrompt="1"/>
          </p:nvPr>
        </p:nvSpPr>
        <p:spPr>
          <a:xfrm>
            <a:off x="363538" y="856797"/>
            <a:ext cx="5922962" cy="376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200" b="1">
                <a:solidFill>
                  <a:srgbClr val="6E56A0"/>
                </a:solidFill>
                <a:latin typeface="Calibri (Cuerpo)"/>
                <a:ea typeface="Microsoft YaHei" panose="020B0503020204020204" pitchFamily="34" charset="-122"/>
              </a:defRPr>
            </a:lvl1pPr>
            <a:lvl2pPr>
              <a:defRPr sz="1200" b="1">
                <a:solidFill>
                  <a:srgbClr val="6E56A0"/>
                </a:solidFill>
                <a:latin typeface="+mn-lt"/>
                <a:ea typeface="Microsoft YaHei" panose="020B0503020204020204" pitchFamily="34" charset="-122"/>
              </a:defRPr>
            </a:lvl2pPr>
            <a:lvl3pPr>
              <a:defRPr sz="1200" b="1">
                <a:solidFill>
                  <a:srgbClr val="6E56A0"/>
                </a:solidFill>
                <a:latin typeface="+mn-lt"/>
                <a:ea typeface="Microsoft YaHei" panose="020B0503020204020204" pitchFamily="34" charset="-122"/>
              </a:defRPr>
            </a:lvl3pPr>
            <a:lvl4pPr>
              <a:defRPr sz="1200" b="1">
                <a:solidFill>
                  <a:srgbClr val="6E56A0"/>
                </a:solidFill>
                <a:latin typeface="+mn-lt"/>
                <a:ea typeface="Microsoft YaHei" panose="020B0503020204020204" pitchFamily="34" charset="-122"/>
              </a:defRPr>
            </a:lvl4pPr>
            <a:lvl5pPr>
              <a:defRPr sz="1200" b="1">
                <a:solidFill>
                  <a:srgbClr val="6E56A0"/>
                </a:solidFill>
                <a:latin typeface="+mn-lt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15"/>
          </p:nvPr>
        </p:nvSpPr>
        <p:spPr>
          <a:xfrm>
            <a:off x="363538" y="1380566"/>
            <a:ext cx="5922962" cy="7009374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100">
                <a:latin typeface="Calibri (Cuerpo)"/>
                <a:ea typeface="Microsoft YaHei" panose="020B0503020204020204" pitchFamily="34" charset="-122"/>
              </a:defRPr>
            </a:lvl1pPr>
            <a:lvl2pPr algn="just">
              <a:defRPr sz="1100">
                <a:latin typeface="Calibri (Cuerpo)"/>
                <a:ea typeface="Microsoft YaHei" panose="020B0503020204020204" pitchFamily="34" charset="-122"/>
              </a:defRPr>
            </a:lvl2pPr>
            <a:lvl3pPr algn="just">
              <a:defRPr sz="1100">
                <a:latin typeface="Calibri (Cuerpo)"/>
                <a:ea typeface="Microsoft YaHei" panose="020B0503020204020204" pitchFamily="34" charset="-122"/>
              </a:defRPr>
            </a:lvl3pPr>
            <a:lvl4pPr algn="just">
              <a:defRPr sz="1100">
                <a:latin typeface="Calibri (Cuerpo)"/>
                <a:ea typeface="Microsoft YaHei" panose="020B0503020204020204" pitchFamily="34" charset="-122"/>
              </a:defRPr>
            </a:lvl4pPr>
            <a:lvl5pPr algn="just">
              <a:defRPr sz="1100">
                <a:latin typeface="Calibri (Cuerpo)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9673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6336569" y="36941"/>
            <a:ext cx="487590" cy="5008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29 CuadroTexto"/>
          <p:cNvSpPr txBox="1"/>
          <p:nvPr/>
        </p:nvSpPr>
        <p:spPr>
          <a:xfrm>
            <a:off x="0" y="8809189"/>
            <a:ext cx="5239657" cy="18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19" i="0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itchFamily="34" charset="0"/>
              </a:rPr>
              <a:t>Operación e Inversiones</a:t>
            </a:r>
          </a:p>
        </p:txBody>
      </p:sp>
      <p:sp>
        <p:nvSpPr>
          <p:cNvPr id="24" name="2055 Rectángulo"/>
          <p:cNvSpPr/>
          <p:nvPr/>
        </p:nvSpPr>
        <p:spPr>
          <a:xfrm>
            <a:off x="1011975" y="133788"/>
            <a:ext cx="5216968" cy="434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76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5" y="4550067"/>
            <a:ext cx="6881456" cy="3983065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0" y="8562268"/>
            <a:ext cx="6858000" cy="246921"/>
          </a:xfrm>
          <a:prstGeom prst="rect">
            <a:avLst/>
          </a:prstGeom>
        </p:spPr>
      </p:pic>
      <p:grpSp>
        <p:nvGrpSpPr>
          <p:cNvPr id="30" name="68 Grupo"/>
          <p:cNvGrpSpPr/>
          <p:nvPr/>
        </p:nvGrpSpPr>
        <p:grpSpPr>
          <a:xfrm>
            <a:off x="5239657" y="6692930"/>
            <a:ext cx="1389285" cy="1835850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31" name="13 Elipse"/>
            <p:cNvSpPr/>
            <p:nvPr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2" name="70 Elipse"/>
            <p:cNvSpPr/>
            <p:nvPr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3" name="73 Elipse"/>
            <p:cNvSpPr/>
            <p:nvPr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4" name="27 Rectángulo"/>
            <p:cNvSpPr/>
            <p:nvPr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5" name="75 Elipse"/>
            <p:cNvSpPr/>
            <p:nvPr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6" name="26 Rectángulo"/>
            <p:cNvSpPr/>
            <p:nvPr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solidFill>
                  <a:schemeClr val="accent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7" name="26 Rectángulo"/>
            <p:cNvSpPr/>
            <p:nvPr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76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28" y="89056"/>
            <a:ext cx="1388229" cy="559185"/>
          </a:xfrm>
          <a:prstGeom prst="rect">
            <a:avLst/>
          </a:prstGeom>
        </p:spPr>
      </p:pic>
      <p:sp>
        <p:nvSpPr>
          <p:cNvPr id="18" name="16 Rectángulo"/>
          <p:cNvSpPr/>
          <p:nvPr/>
        </p:nvSpPr>
        <p:spPr>
          <a:xfrm>
            <a:off x="11728" y="557007"/>
            <a:ext cx="6858000" cy="7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 dirty="0"/>
          </a:p>
        </p:txBody>
      </p:sp>
      <p:sp>
        <p:nvSpPr>
          <p:cNvPr id="19" name="17 Rectángulo"/>
          <p:cNvSpPr/>
          <p:nvPr/>
        </p:nvSpPr>
        <p:spPr>
          <a:xfrm>
            <a:off x="8025" y="561433"/>
            <a:ext cx="100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 dirty="0"/>
          </a:p>
        </p:txBody>
      </p:sp>
      <p:sp>
        <p:nvSpPr>
          <p:cNvPr id="21" name="22 Rectángulo"/>
          <p:cNvSpPr/>
          <p:nvPr/>
        </p:nvSpPr>
        <p:spPr>
          <a:xfrm>
            <a:off x="-11017" y="8742212"/>
            <a:ext cx="6858000" cy="7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 dirty="0"/>
          </a:p>
        </p:txBody>
      </p:sp>
      <p:sp>
        <p:nvSpPr>
          <p:cNvPr id="22" name="23 Rectángulo"/>
          <p:cNvSpPr/>
          <p:nvPr/>
        </p:nvSpPr>
        <p:spPr>
          <a:xfrm>
            <a:off x="5652380" y="8741651"/>
            <a:ext cx="118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013" dirty="0"/>
          </a:p>
        </p:txBody>
      </p:sp>
    </p:spTree>
    <p:extLst>
      <p:ext uri="{BB962C8B-B14F-4D97-AF65-F5344CB8AC3E}">
        <p14:creationId xmlns:p14="http://schemas.microsoft.com/office/powerpoint/2010/main" val="315567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38575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39" indent="-96439" algn="l" defTabSz="38575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15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191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68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44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20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7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574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50" indent="-96439" algn="l" defTabSz="38575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77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53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30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06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382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58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35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12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latin typeface="+mn-lt"/>
              </a:rPr>
              <a:t>Propuesta </a:t>
            </a:r>
            <a:r>
              <a:rPr lang="es-MX" dirty="0"/>
              <a:t>de Compra </a:t>
            </a:r>
            <a:r>
              <a:rPr lang="es-MX" dirty="0">
                <a:latin typeface="+mn-lt"/>
              </a:rPr>
              <a:t>de Papeles Corporativos</a:t>
            </a:r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r"/>
            <a:r>
              <a:rPr lang="es-MX" sz="1400" dirty="0">
                <a:latin typeface="+mn-lt"/>
              </a:rPr>
              <a:t>Agosto 2021</a:t>
            </a:r>
          </a:p>
          <a:p>
            <a:endParaRPr lang="es-MX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51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2BF9F95-0B3B-4429-A0DB-A1653661A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Propuesta de Compra de Papeles Corporativos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3E5848C-12A1-4CEE-85AC-440F3C76B0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/>
              <a:t>Antecedentes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8B60E5-D352-44BC-BF6B-DCED4A52E7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/>
              <a:t>La valuación de los papeles corporativos ha caído durante 2021 </a:t>
            </a:r>
            <a:r>
              <a:rPr lang="es-MX" b="1" u="sng" dirty="0"/>
              <a:t>generando fuertes minusvalías</a:t>
            </a:r>
            <a:r>
              <a:rPr lang="es-MX" dirty="0"/>
              <a:t> (-9.30% solo en 2021) y por lo tanto afectando de manera considerable el rendimiento global del portafolio.</a:t>
            </a:r>
          </a:p>
          <a:p>
            <a:endParaRPr lang="es-MX" sz="500" dirty="0"/>
          </a:p>
          <a:p>
            <a:r>
              <a:rPr lang="es-MX" dirty="0"/>
              <a:t>La Dirección de Operación e Inversiones y el Comité de Inversiones, a través de la Estrategia de Inversión para el ejercicio 2021, ha buscado oportunidades de reducir la concentración de los papales corporativos, estatales y paraestatales </a:t>
            </a:r>
            <a:r>
              <a:rPr lang="es-MX" b="1" u="sng" dirty="0"/>
              <a:t>sin éxito</a:t>
            </a:r>
            <a:r>
              <a:rPr lang="es-MX" dirty="0"/>
              <a:t>; la causa: muchos de los instrumentos en estos sectores en el portafolio se clasifican como </a:t>
            </a:r>
            <a:r>
              <a:rPr lang="es-MX" b="1" i="1" u="sng" dirty="0"/>
              <a:t>“papeles basura”</a:t>
            </a:r>
            <a:r>
              <a:rPr lang="es-MX" dirty="0"/>
              <a:t> en el mercado, debido a su baja liquidez y su valuación fuera de mercado.</a:t>
            </a:r>
          </a:p>
          <a:p>
            <a:endParaRPr lang="es-MX" sz="500" dirty="0"/>
          </a:p>
          <a:p>
            <a:r>
              <a:rPr lang="es-MX" dirty="0"/>
              <a:t>Actualmente, se presenta la oportunidad de salida en 3 (tres) de estos papeles, siendo el VRZCB 08U, el CHIACB 07U y el ICVCB 06U; no obstante, dado que la venta implicaría </a:t>
            </a:r>
            <a:r>
              <a:rPr lang="es-MX" b="1" u="sng" dirty="0"/>
              <a:t>reconocer una minusvalía en los registros contables</a:t>
            </a:r>
            <a:r>
              <a:rPr lang="es-MX" dirty="0"/>
              <a:t> de dichos papeles, el Comité de Inversiones en sesión del 19 de agosto de 2020 instruyó al Secretario de Actas a </a:t>
            </a:r>
            <a:r>
              <a:rPr lang="es-MX" b="1" u="sng" dirty="0"/>
              <a:t>presentar un análisis al Consejo Directivo de la propuesta de compra para su aprobación de conformidad con el artículo 153 fracciones V, VI, VII y VIII de la Ley del Instituto de Pensiones del Estado de Jalisco.</a:t>
            </a:r>
          </a:p>
          <a:p>
            <a:endParaRPr lang="es-MX" sz="500" b="1" u="sng" dirty="0"/>
          </a:p>
          <a:p>
            <a:r>
              <a:rPr lang="es-MX" dirty="0"/>
              <a:t>El consenso y recomendación del Comité de Inversiones es </a:t>
            </a:r>
            <a:r>
              <a:rPr lang="es-MX" b="1" u="sng" dirty="0"/>
              <a:t>vender a la brevedad posible</a:t>
            </a:r>
            <a:r>
              <a:rPr lang="es-MX" dirty="0"/>
              <a:t>, dado que las expectativas y entorno de mercado no son favorables en el corto plazo.</a:t>
            </a:r>
          </a:p>
          <a:p>
            <a:endParaRPr lang="es-MX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VRZCB 08U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19 de agosto 2011, el Instituto adquirió títulos de deuda del Estado Libre y Soberano de Veracruz de Ignacio de la Llave, de los cuales aún mantenemos en el portafolio de inversiones 466,200 títulos al 3.65% real con un costo de $301,605,579.05; desde su compra hemos recibido $176,541,885.48 por intereses y $64,912,171.80 de amortización.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Actualmente se valúa al 3.78% real por $303,086,821.08.</a:t>
            </a:r>
          </a:p>
          <a:p>
            <a:endParaRPr lang="es-MX" b="1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CHIACB 07U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25 de enero 2013 y el 21 de febrero 2013 IPEJAL adquirió títulos de deuda del Estado Libre y Soberano de Chiapas, de los cuales aún mantenemos en el portafolio de inversiones 115,102 títulos al 3.778% real con un costo de $60,182,198.61; desde entonces hemos recibido $23,935,110.60 por intereses y $13,638,976.26 de amortización.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Actualmente se valúa al 2.56% real por $69,674,799.06.</a:t>
            </a:r>
          </a:p>
          <a:p>
            <a:endParaRPr lang="es-MX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ICVCB 06U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18 de noviembre 2016 IPEJAL adquirió títulos de deuda del Instituto de Control Vehicular de Nuevo León, de los cuales aún mantenemos en el portafolio de inversiones 102,529 títulos al 3.24% real con un costo de $56,704,157.91; desde entonces hemos recibido $14,689,301.89 por intereses y $6,621,672.87 de amortización.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Actualmente se valúa al 2.56% real por $69,674,799.06.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579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2BF9F95-0B3B-4429-A0DB-A1653661A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Propuesta de Compra de Papeles Corporativos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3E5848C-12A1-4CEE-85AC-440F3C76B0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/>
              <a:t>Antecedentes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8B60E5-D352-44BC-BF6B-DCED4A52E7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Problemática</a:t>
            </a:r>
          </a:p>
          <a:p>
            <a:r>
              <a:rPr lang="es-MX" dirty="0"/>
              <a:t>Como se mencionó anteriormente, ambos instrumentos tienen poca liquidez por lo que la valuación del mercado no refleja el nivel adecuado de los instrumentos, lo que hace que </a:t>
            </a:r>
            <a:r>
              <a:rPr lang="es-MX" b="1" u="sng" dirty="0"/>
              <a:t>su valuación al día de hoy muestre tasas de hace varios meses</a:t>
            </a:r>
            <a:r>
              <a:rPr lang="es-MX" dirty="0"/>
              <a:t>; esto se ejemplifica que al tratar de vender los instrumentos, únicamente encontramos oportunidades a niveles fuera de mercado, lo que ocasiona diferencias considerables contra él valor registrado de los instrumentos contablemente </a:t>
            </a:r>
            <a:r>
              <a:rPr lang="es-MX" baseline="30000" dirty="0"/>
              <a:t>1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sz="1200" b="1" dirty="0">
                <a:solidFill>
                  <a:schemeClr val="accent4"/>
                </a:solidFill>
              </a:rPr>
              <a:t>Propuesta de Compra</a:t>
            </a:r>
          </a:p>
          <a:p>
            <a:r>
              <a:rPr lang="es-MX" dirty="0"/>
              <a:t>Actualmente, se recibió una propuesta de compra por parte de una AFORE, a través de Banco Base,  a la </a:t>
            </a:r>
            <a:r>
              <a:rPr lang="es-MX" b="1" u="sng" dirty="0"/>
              <a:t>valuación estimada o “real”</a:t>
            </a:r>
            <a:r>
              <a:rPr lang="es-MX" dirty="0"/>
              <a:t>, no precisamente la de mercado; de la siguiente manera:</a:t>
            </a:r>
          </a:p>
          <a:p>
            <a:endParaRPr lang="es-MX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VRZCB 08 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30 de abril de 2021 el instrumento estaba valuado al 3.60% por 318 millones de pesos, y se registró un pago de intereses y amortización parcial por 9.311 millones y 10.477 millones respectivamente, dejando el monto en los registros contables en $307,608,599.89.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comprador menciona adquiriría el papel una tasa del 5.00% real, esto es, por $279,677,663.23 generando una minusvalía contable por $27,930,936.66; aún así, históricamente se tendría un rendimiento de 7.17% anualizado en 10 años.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De invertir el monto obtenido en el UDIBONO 401115 al 3.30% real, recuperaríamos la minusvalía en aproximadamente 17 meses.</a:t>
            </a:r>
          </a:p>
          <a:p>
            <a:endParaRPr lang="es-MX" sz="500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CHIACB 07U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30 de abril de 2021 el instrumento estaba valuado al 2.64% por 73 millones de pesos, y se registró un pago de intereses y amortización parcial por 1.476 millones y 2.399 millones respectivamente, dejando el monto en los registros contables en $70,609,338.80.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comprador menciona adquiriría el papel una tasa del 5.50% real, esto es, por $57,352,104.96 generando una minusvalía contable por $13,257,233.84; aún así, históricamente se tendría un rendimiento de 6.968% anualizado en 8.5 años.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De invertir el monto obtenido en el UDIBONO 401115 al 3.30% real, recuperaríamos la minusvalía en aproximadamente 40 meses.</a:t>
            </a:r>
          </a:p>
          <a:p>
            <a:endParaRPr lang="es-MX" sz="500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ICVCB 07U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30 de abril de 2021 el instrumento estaba valuado al 5.07% por 52.27 millones de pesos, y se registró un pago de intereses y amortización parcial por 1.516 millones y 1.621 millones respectivamente, dejando el monto en los registros contables en $50,875,694.16.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El comprador menciona adquiriría el papel una tasa del 5.31% real, esto es, por $50,217,011.05 generando una minusvalía contable por $658,683.11; aún así, históricamente se tendría un rendimiento de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/>
              <a:t>5.41%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/>
              <a:t>anualizado en 4.75 años</a:t>
            </a:r>
            <a:r>
              <a:rPr lang="es-MX" dirty="0">
                <a:solidFill>
                  <a:srgbClr val="FF0000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De invertir el monto obtenido en el UDIBONO 401115 al 3.30% real, recuperaríamos la minusvalía en aproximadamente 70 días.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700" dirty="0"/>
          </a:p>
          <a:p>
            <a:r>
              <a:rPr lang="es-MX" sz="900" baseline="30000" dirty="0"/>
              <a:t>1 </a:t>
            </a:r>
            <a:r>
              <a:rPr lang="es-MX" sz="900" dirty="0"/>
              <a:t>El registro contable del valor de mercado de la cartera de inversiones está al 30 de abril 2021.</a:t>
            </a:r>
          </a:p>
        </p:txBody>
      </p:sp>
    </p:spTree>
    <p:extLst>
      <p:ext uri="{BB962C8B-B14F-4D97-AF65-F5344CB8AC3E}">
        <p14:creationId xmlns:p14="http://schemas.microsoft.com/office/powerpoint/2010/main" val="305822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2BF9F95-0B3B-4429-A0DB-A1653661A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Propuesta de Compra de Papeles Corporativos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3E5848C-12A1-4CEE-85AC-440F3C76B0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/>
              <a:t>Expectativas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8B60E5-D352-44BC-BF6B-DCED4A52E7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3538" y="1223086"/>
            <a:ext cx="5922962" cy="7009374"/>
          </a:xfrm>
        </p:spPr>
        <p:txBody>
          <a:bodyPr/>
          <a:lstStyle/>
          <a:p>
            <a:r>
              <a:rPr lang="es-MX" dirty="0"/>
              <a:t>El ciclo económico se encuentra al inicio de alza de tasas de interés que pudieran durar varios años, perjudicando directamente la valuación de los instrumentos de tasa de interés fija (cupón); la expectativa para los próximos 12 meses, es de incrementos de 100 a 150 puntos base en las tasas de mercado.</a:t>
            </a:r>
          </a:p>
          <a:p>
            <a:r>
              <a:rPr lang="es-MX" dirty="0"/>
              <a:t>Los instrumentos corporativos, estatales y paraestatales han perdido valuación por la pandemia y refugio de los inversionistas en papeles gubernamentales y en instrumentos del mercado norteamericano principalmente; con las alzas de tasas las valuaciones caerán aún más.</a:t>
            </a:r>
          </a:p>
          <a:p>
            <a:endParaRPr lang="es-MX" dirty="0"/>
          </a:p>
          <a:p>
            <a:r>
              <a:rPr lang="es-MX" sz="1200" b="1" dirty="0">
                <a:solidFill>
                  <a:schemeClr val="accent4"/>
                </a:solidFill>
              </a:rPr>
              <a:t>Escenarios</a:t>
            </a:r>
          </a:p>
          <a:p>
            <a:endParaRPr lang="es-MX" sz="500" dirty="0"/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VRZCB 08 U</a:t>
            </a:r>
          </a:p>
          <a:p>
            <a:endParaRPr lang="es-MX" sz="500" dirty="0"/>
          </a:p>
          <a:p>
            <a:r>
              <a:rPr lang="es-MX" dirty="0"/>
              <a:t>Suponiendo no cambie la calificación actual (AA), se realicen pagos según lo programado y la inflación se comporte de acuerdo a su proyección (3.60% siguientes 12 meses), cambiaría la valuación del instrumento de la siguiente manera:</a:t>
            </a:r>
          </a:p>
          <a:p>
            <a:endParaRPr lang="es-MX" dirty="0"/>
          </a:p>
          <a:p>
            <a:r>
              <a:rPr lang="es-MX" dirty="0"/>
              <a:t>					</a:t>
            </a:r>
            <a:r>
              <a:rPr lang="es-MX" b="1" dirty="0"/>
              <a:t>Agosto 2022</a:t>
            </a:r>
          </a:p>
          <a:p>
            <a:r>
              <a:rPr lang="es-MX" dirty="0"/>
              <a:t>Tasas sin cambios:			$304,817,396.75</a:t>
            </a:r>
          </a:p>
          <a:p>
            <a:r>
              <a:rPr lang="es-MX" dirty="0"/>
              <a:t>Incrementos 100 bps:		$284,375,855.62</a:t>
            </a:r>
          </a:p>
          <a:p>
            <a:r>
              <a:rPr lang="es-MX" dirty="0"/>
              <a:t>Incrementos 150 bps:		$274,879,334.29</a:t>
            </a:r>
          </a:p>
          <a:p>
            <a:r>
              <a:rPr lang="es-MX" dirty="0"/>
              <a:t>Además de $18,033,705.55 de intereses y $11,598,325.46 de amortización</a:t>
            </a:r>
          </a:p>
          <a:p>
            <a:endParaRPr lang="es-MX" sz="500" dirty="0"/>
          </a:p>
          <a:p>
            <a:r>
              <a:rPr lang="es-MX" dirty="0"/>
              <a:t>Venta hoy al 5.00%:	$279,677,663.23 + intereses a agosto 2022</a:t>
            </a:r>
          </a:p>
          <a:p>
            <a:endParaRPr lang="es-MX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CHIACB 07U</a:t>
            </a:r>
          </a:p>
          <a:p>
            <a:endParaRPr lang="es-MX" sz="500" dirty="0"/>
          </a:p>
          <a:p>
            <a:r>
              <a:rPr lang="es-MX" dirty="0"/>
              <a:t>Suponiendo no cambie la calificación actual (AA+), se realicen pagos según lo programado y la inflación se comporte de acuerdo a su proyección (3.60% siguientes 12 meses), cambiaría la valuación del instrumento de la siguiente manera:</a:t>
            </a:r>
          </a:p>
          <a:p>
            <a:endParaRPr lang="es-MX" dirty="0"/>
          </a:p>
          <a:p>
            <a:r>
              <a:rPr lang="es-MX" b="1" dirty="0"/>
              <a:t>					Agosto 2022</a:t>
            </a:r>
          </a:p>
          <a:p>
            <a:r>
              <a:rPr lang="es-MX" dirty="0"/>
              <a:t>Tasas sin cambios:			$69,523,242.84</a:t>
            </a:r>
          </a:p>
          <a:p>
            <a:r>
              <a:rPr lang="es-MX" dirty="0"/>
              <a:t>Incrementos 100 bps:		$64,243,880.67</a:t>
            </a:r>
          </a:p>
          <a:p>
            <a:r>
              <a:rPr lang="es-MX" dirty="0"/>
              <a:t>Incrementos 150 bps:		$61,809,503.70</a:t>
            </a:r>
          </a:p>
          <a:p>
            <a:r>
              <a:rPr lang="es-MX" dirty="0"/>
              <a:t>Además de $2,758,913.37 de intereses y $2,663,058.61 de amortización</a:t>
            </a:r>
          </a:p>
          <a:p>
            <a:endParaRPr lang="es-MX" dirty="0"/>
          </a:p>
          <a:p>
            <a:r>
              <a:rPr lang="es-MX" dirty="0"/>
              <a:t>Venta hoy al 5.50%:		$57,352,104.96 + intereses a agosto 2022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55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2BF9F95-0B3B-4429-A0DB-A1653661A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Propuesta de Compra de Papeles Corporativos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8B60E5-D352-44BC-BF6B-DCED4A52E7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3538" y="955040"/>
            <a:ext cx="5922962" cy="7434900"/>
          </a:xfrm>
        </p:spPr>
        <p:txBody>
          <a:bodyPr/>
          <a:lstStyle/>
          <a:p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ICVCB 06U</a:t>
            </a:r>
          </a:p>
          <a:p>
            <a:endParaRPr lang="es-MX" dirty="0"/>
          </a:p>
          <a:p>
            <a:r>
              <a:rPr lang="es-MX" dirty="0"/>
              <a:t>Suponiendo no cambie la calificación actual (AA), se realicen pagos según lo programado y la inflación se comporte de acuerdo a su proyección (3.60% siguientes 12 meses), cambiaría la valuación del instrumento de la siguiente manera:</a:t>
            </a:r>
          </a:p>
          <a:p>
            <a:endParaRPr lang="es-MX" dirty="0"/>
          </a:p>
          <a:p>
            <a:r>
              <a:rPr lang="es-MX" b="1" dirty="0"/>
              <a:t>					Agosto 2022</a:t>
            </a:r>
          </a:p>
          <a:p>
            <a:r>
              <a:rPr lang="es-MX" dirty="0"/>
              <a:t>Tasas sin cambios:			$49,619,545.41</a:t>
            </a:r>
          </a:p>
          <a:p>
            <a:r>
              <a:rPr lang="es-MX" dirty="0"/>
              <a:t>Incrementos 100 bps:		$46,411,017.25</a:t>
            </a:r>
          </a:p>
          <a:p>
            <a:r>
              <a:rPr lang="es-MX" dirty="0"/>
              <a:t>Incrementos 150 bps:		$44,913,505.68</a:t>
            </a:r>
          </a:p>
          <a:p>
            <a:r>
              <a:rPr lang="es-MX" dirty="0"/>
              <a:t>Además de $2,815,635.28 de interés y $ 3,391,074.09  de amortización</a:t>
            </a:r>
          </a:p>
          <a:p>
            <a:endParaRPr lang="es-MX" dirty="0"/>
          </a:p>
          <a:p>
            <a:r>
              <a:rPr lang="es-MX" dirty="0"/>
              <a:t>Venta hoy al 5.31%:		$50,217,011.05 + intereses a agosto 2022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En caso de no realizar la ventas, se esperaría lo siguiente: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La valuación continuará cayendo,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Continuaremos con papeles sin liquidez en el portafolio generando minusvalías,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/>
              <a:t>De ser necesaria su venta en meses posteriores, y dado que se esperaría una valuación menor a la actual, tendríamos mayores diferencias y requeriríamos de más tiempo de recuperación.</a:t>
            </a:r>
          </a:p>
          <a:p>
            <a:endParaRPr lang="es-MX" dirty="0"/>
          </a:p>
          <a:p>
            <a:endParaRPr lang="es-MX" dirty="0"/>
          </a:p>
          <a:p>
            <a:r>
              <a:rPr lang="es-MX" sz="1200" b="1" dirty="0">
                <a:solidFill>
                  <a:schemeClr val="accent4"/>
                </a:solidFill>
              </a:rPr>
              <a:t>Conclusión</a:t>
            </a:r>
          </a:p>
          <a:p>
            <a:endParaRPr lang="es-MX" b="1" dirty="0">
              <a:solidFill>
                <a:schemeClr val="accent4"/>
              </a:solidFill>
            </a:endParaRPr>
          </a:p>
          <a:p>
            <a:r>
              <a:rPr lang="es-MX" dirty="0"/>
              <a:t>Una vez expuestos lo anterior, y conforme a lo señalado al inicio del presente documento, el consenso y recomendación del Comité de Inversiones es </a:t>
            </a:r>
            <a:r>
              <a:rPr lang="es-MX" b="1" u="sng" dirty="0"/>
              <a:t>vender a la brevedad posible</a:t>
            </a:r>
            <a:r>
              <a:rPr lang="es-MX" dirty="0"/>
              <a:t>, dado que las expectativas y entorno de mercado no son favorables en el corto plazo, por lo que se somete a consideración del Consejo Directivo </a:t>
            </a:r>
            <a:r>
              <a:rPr lang="es-MX" b="1" u="sng" dirty="0"/>
              <a:t>aprobar la venta de los citados instrumentos</a:t>
            </a:r>
            <a:r>
              <a:rPr lang="es-MX" dirty="0"/>
              <a:t> de conformidad con sus facultades establecidas en el artículo 153 fracciones V, VI, VII y VIII de la Ley del Instituto de Pensiones del Estado de Jalisco.</a:t>
            </a:r>
          </a:p>
        </p:txBody>
      </p:sp>
    </p:spTree>
    <p:extLst>
      <p:ext uri="{BB962C8B-B14F-4D97-AF65-F5344CB8AC3E}">
        <p14:creationId xmlns:p14="http://schemas.microsoft.com/office/powerpoint/2010/main" val="453956378"/>
      </p:ext>
    </p:extLst>
  </p:cSld>
  <p:clrMapOvr>
    <a:masterClrMapping/>
  </p:clrMapOvr>
</p:sld>
</file>

<file path=ppt/theme/theme1.xml><?xml version="1.0" encoding="utf-8"?>
<a:theme xmlns:a="http://schemas.openxmlformats.org/drawingml/2006/main" name="IPEJAL2019 VERTICAL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EJAL2019 VERTICAL" id="{039E5019-3C6D-4244-9E11-1A494083141F}" vid="{15BE4D04-4CB5-4135-9880-AAE7F2181F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IPEJAL2019 VERTICAL</Template>
  <TotalTime>21488</TotalTime>
  <Words>1549</Words>
  <Application>Microsoft Office PowerPoint</Application>
  <PresentationFormat>Presentación en pantalla (4:3)</PresentationFormat>
  <Paragraphs>100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Microsoft YaHei</vt:lpstr>
      <vt:lpstr>Arial</vt:lpstr>
      <vt:lpstr>Calibri</vt:lpstr>
      <vt:lpstr>Calibri (Cuerpo)</vt:lpstr>
      <vt:lpstr>IPEJAL2019 VERTICAL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luis.carrillo@ipejal.gob.mx</dc:creator>
  <cp:lastModifiedBy>Carrillo Diaz, Luis Felipe</cp:lastModifiedBy>
  <cp:revision>115</cp:revision>
  <dcterms:created xsi:type="dcterms:W3CDTF">2020-07-23T15:36:20Z</dcterms:created>
  <dcterms:modified xsi:type="dcterms:W3CDTF">2021-08-20T19:57:44Z</dcterms:modified>
</cp:coreProperties>
</file>